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</p:sldIdLst>
  <p:sldSz cx="9144000" cy="5143500"/>
  <p:notesSz cx="6858000" cy="9144000"/>
  <p:defaultTextStyle>
    <a:lvl1pPr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1pPr>
    <a:lvl2pPr indent="4572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2pPr>
    <a:lvl3pPr indent="9144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3pPr>
    <a:lvl4pPr indent="13716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4pPr>
    <a:lvl5pPr indent="18288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5pPr>
    <a:lvl6pPr indent="22860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6pPr>
    <a:lvl7pPr indent="27432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7pPr>
    <a:lvl8pPr indent="32004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8pPr>
    <a:lvl9pPr indent="36576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928A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D4D4D"/>
              </a:solidFill>
              <a:prstDash val="solid"/>
              <a:round/>
            </a:ln>
          </a:top>
          <a:bottom>
            <a:ln w="254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D4D4D"/>
              </a:solidFill>
              <a:prstDash val="solid"/>
              <a:round/>
            </a:ln>
          </a:top>
          <a:bottom>
            <a:ln w="254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928A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BD9"/>
          </a:solidFill>
        </a:fill>
      </a:tcStyle>
    </a:wholeTbl>
    <a:band2H>
      <a:tcTxStyle b="def" i="def"/>
      <a:tcStyle>
        <a:tcBdr/>
        <a:fill>
          <a:solidFill>
            <a:srgbClr val="E7EEED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3928A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3928A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3928A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AD6CD"/>
          </a:solidFill>
        </a:fill>
      </a:tcStyle>
    </a:wholeTbl>
    <a:band2H>
      <a:tcTxStyle b="def" i="def"/>
      <a:tcStyle>
        <a:tcBdr/>
        <a:fill>
          <a:solidFill>
            <a:srgbClr val="FCECE7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7C3A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7C3A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7C3A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D1DA"/>
          </a:solidFill>
        </a:fill>
      </a:tcStyle>
    </a:wholeTbl>
    <a:band2H>
      <a:tcTxStyle b="def" i="def"/>
      <a:tcStyle>
        <a:tcBdr/>
        <a:fill>
          <a:solidFill>
            <a:srgbClr val="EBE9ED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05D8B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05D8B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05D8B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CFCF"/>
          </a:solidFill>
        </a:fill>
      </a:tcStyle>
    </a:wholeTbl>
    <a:band2H>
      <a:tcTxStyle b="def" i="def"/>
      <a:tcStyle>
        <a:tcBdr/>
        <a:fill>
          <a:solidFill>
            <a:srgbClr val="E8E8E8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D4D4D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D4D4D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D4D4D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4D4D4D"/>
              </a:solidFill>
              <a:prstDash val="solid"/>
              <a:round/>
            </a:ln>
          </a:left>
          <a:right>
            <a:ln w="12700" cap="flat">
              <a:solidFill>
                <a:srgbClr val="4D4D4D"/>
              </a:solidFill>
              <a:prstDash val="solid"/>
              <a:round/>
            </a:ln>
          </a:right>
          <a:top>
            <a:ln w="12700" cap="flat">
              <a:solidFill>
                <a:srgbClr val="4D4D4D"/>
              </a:solidFill>
              <a:prstDash val="solid"/>
              <a:round/>
            </a:ln>
          </a:top>
          <a:bottom>
            <a:ln w="127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solidFill>
                <a:srgbClr val="4D4D4D"/>
              </a:solidFill>
              <a:prstDash val="solid"/>
              <a:round/>
            </a:ln>
          </a:insideH>
          <a:insideV>
            <a:ln w="12700" cap="flat">
              <a:solidFill>
                <a:srgbClr val="4D4D4D"/>
              </a:solidFill>
              <a:prstDash val="solid"/>
              <a:round/>
            </a:ln>
          </a:insideV>
        </a:tcBdr>
        <a:fill>
          <a:solidFill>
            <a:srgbClr val="4D4D4D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4D4D4D"/>
              </a:solidFill>
              <a:prstDash val="solid"/>
              <a:round/>
            </a:ln>
          </a:left>
          <a:right>
            <a:ln w="12700" cap="flat">
              <a:solidFill>
                <a:srgbClr val="4D4D4D"/>
              </a:solidFill>
              <a:prstDash val="solid"/>
              <a:round/>
            </a:ln>
          </a:right>
          <a:top>
            <a:ln w="12700" cap="flat">
              <a:solidFill>
                <a:srgbClr val="4D4D4D"/>
              </a:solidFill>
              <a:prstDash val="solid"/>
              <a:round/>
            </a:ln>
          </a:top>
          <a:bottom>
            <a:ln w="127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solidFill>
                <a:srgbClr val="4D4D4D"/>
              </a:solidFill>
              <a:prstDash val="solid"/>
              <a:round/>
            </a:ln>
          </a:insideH>
          <a:insideV>
            <a:ln w="12700" cap="flat">
              <a:solidFill>
                <a:srgbClr val="4D4D4D"/>
              </a:solidFill>
              <a:prstDash val="solid"/>
              <a:round/>
            </a:ln>
          </a:insideV>
        </a:tcBdr>
        <a:fill>
          <a:solidFill>
            <a:srgbClr val="4D4D4D">
              <a:alpha val="20000"/>
            </a:srgbClr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4D4D4D"/>
              </a:solidFill>
              <a:prstDash val="solid"/>
              <a:round/>
            </a:ln>
          </a:left>
          <a:right>
            <a:ln w="12700" cap="flat">
              <a:solidFill>
                <a:srgbClr val="4D4D4D"/>
              </a:solidFill>
              <a:prstDash val="solid"/>
              <a:round/>
            </a:ln>
          </a:right>
          <a:top>
            <a:ln w="50800" cap="flat">
              <a:solidFill>
                <a:srgbClr val="4D4D4D"/>
              </a:solidFill>
              <a:prstDash val="solid"/>
              <a:round/>
            </a:ln>
          </a:top>
          <a:bottom>
            <a:ln w="127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solidFill>
                <a:srgbClr val="4D4D4D"/>
              </a:solidFill>
              <a:prstDash val="solid"/>
              <a:round/>
            </a:ln>
          </a:insideH>
          <a:insideV>
            <a:ln w="12700" cap="flat">
              <a:solidFill>
                <a:srgbClr val="4D4D4D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4D4D4D"/>
              </a:solidFill>
              <a:prstDash val="solid"/>
              <a:round/>
            </a:ln>
          </a:left>
          <a:right>
            <a:ln w="12700" cap="flat">
              <a:solidFill>
                <a:srgbClr val="4D4D4D"/>
              </a:solidFill>
              <a:prstDash val="solid"/>
              <a:round/>
            </a:ln>
          </a:right>
          <a:top>
            <a:ln w="12700" cap="flat">
              <a:solidFill>
                <a:srgbClr val="4D4D4D"/>
              </a:solidFill>
              <a:prstDash val="solid"/>
              <a:round/>
            </a:ln>
          </a:top>
          <a:bottom>
            <a:ln w="254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solidFill>
                <a:srgbClr val="4D4D4D"/>
              </a:solidFill>
              <a:prstDash val="solid"/>
              <a:round/>
            </a:ln>
          </a:insideH>
          <a:insideV>
            <a:ln w="12700" cap="flat">
              <a:solidFill>
                <a:srgbClr val="4D4D4D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33" name="Shape 13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1pPr>
    <a:lvl2pPr indent="2286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2pPr>
    <a:lvl3pPr indent="4572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3pPr>
    <a:lvl4pPr indent="6858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4pPr>
    <a:lvl5pPr indent="9144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5pPr>
    <a:lvl6pPr indent="11430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6pPr>
    <a:lvl7pPr indent="13716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7pPr>
    <a:lvl8pPr indent="16002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8pPr>
    <a:lvl9pPr indent="18288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10" name="Shape 10"/>
          <p:cNvSpPr/>
          <p:nvPr/>
        </p:nvSpPr>
        <p:spPr>
          <a:xfrm>
            <a:off x="366713" y="50184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1" name="image1.png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solidFill/>
            <a:round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13" name="Shape 13"/>
          <p:cNvSpPr/>
          <p:nvPr>
            <p:ph type="title"/>
          </p:nvPr>
        </p:nvSpPr>
        <p:spPr>
          <a:xfrm>
            <a:off x="890587" y="27031"/>
            <a:ext cx="7620001" cy="2292305"/>
          </a:xfrm>
          <a:prstGeom prst="rect">
            <a:avLst/>
          </a:prstGeom>
        </p:spPr>
        <p:txBody>
          <a:bodyPr anchor="b"/>
          <a:lstStyle>
            <a:lvl1pPr>
              <a:defRPr b="1" sz="3600">
                <a:solidFill>
                  <a:srgbClr val="F16F3B"/>
                </a:solidFill>
                <a:uFill>
                  <a:solidFill>
                    <a:srgbClr val="F16F3B"/>
                  </a:solidFill>
                </a:u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3600">
                <a:solidFill>
                  <a:srgbClr val="F16F3B"/>
                </a:solidFill>
                <a:uFill>
                  <a:solidFill>
                    <a:srgbClr val="F16F3B"/>
                  </a:solidFill>
                </a:uFill>
              </a:rPr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890587" y="2633384"/>
            <a:ext cx="7620001" cy="104233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One</a:t>
            </a:r>
            <a:endParaRPr sz="2400">
              <a:solidFill>
                <a:srgbClr val="3EA7BC"/>
              </a:solidFill>
              <a:uFill>
                <a:solidFill>
                  <a:srgbClr val="3EA7BC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Two</a:t>
            </a:r>
            <a:endParaRPr sz="2400">
              <a:solidFill>
                <a:srgbClr val="3EA7BC"/>
              </a:solidFill>
              <a:uFill>
                <a:solidFill>
                  <a:srgbClr val="3EA7BC"/>
                </a:solidFill>
              </a:uFill>
            </a:endParaRP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Three</a:t>
            </a:r>
            <a:endParaRPr sz="2400">
              <a:solidFill>
                <a:srgbClr val="3EA7BC"/>
              </a:solidFill>
              <a:uFill>
                <a:solidFill>
                  <a:srgbClr val="3EA7BC"/>
                </a:solidFill>
              </a:uFill>
            </a:endParaRP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Four</a:t>
            </a:r>
            <a:endParaRPr sz="2400">
              <a:solidFill>
                <a:srgbClr val="3EA7BC"/>
              </a:solidFill>
              <a:uFill>
                <a:solidFill>
                  <a:srgbClr val="3EA7BC"/>
                </a:solidFill>
              </a:uFill>
            </a:endParaRP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Five</a:t>
            </a:r>
          </a:p>
        </p:txBody>
      </p:sp>
      <p:sp>
        <p:nvSpPr>
          <p:cNvPr id="15" name="Shape 15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16" name="Shape 16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sp>
        <p:nvSpPr>
          <p:cNvPr id="17" name="Shape 1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  <p:pic>
        <p:nvPicPr>
          <p:cNvPr id="1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Content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72" name="Shape 7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  <p:sp>
        <p:nvSpPr>
          <p:cNvPr id="73" name="Shape 73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74" name="leftmedia.gif"/>
          <p:cNvPicPr/>
          <p:nvPr/>
        </p:nvPicPr>
        <p:blipFill>
          <a:blip/>
          <a:srcRect l="0" t="0" r="0" b="0"/>
          <a:stretch>
            <a:fillRect/>
          </a:stretch>
        </p:blipFill>
        <p:spPr>
          <a:xfrm>
            <a:off x="373941" y="1063724"/>
            <a:ext cx="2080364" cy="3390901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hape 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76" name="Shape 76"/>
          <p:cNvSpPr/>
          <p:nvPr>
            <p:ph type="body" idx="1"/>
          </p:nvPr>
        </p:nvSpPr>
        <p:spPr>
          <a:xfrm>
            <a:off x="2728914" y="1074737"/>
            <a:ext cx="6045201" cy="34290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  <a:endParaRPr sz="2400">
              <a:solidFill>
                <a:srgbClr val="4D4D4D"/>
              </a:solidFill>
              <a:uFill>
                <a:solidFill>
                  <a:srgbClr val="4D4D4D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  <a:endParaRPr sz="2400">
              <a:solidFill>
                <a:srgbClr val="4D4D4D"/>
              </a:solidFill>
              <a:uFill>
                <a:solidFill>
                  <a:srgbClr val="4D4D4D"/>
                </a:solidFill>
              </a:uFill>
            </a:endParaRP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  <a:endParaRPr sz="2400">
              <a:solidFill>
                <a:srgbClr val="4D4D4D"/>
              </a:solidFill>
              <a:uFill>
                <a:solidFill>
                  <a:srgbClr val="4D4D4D"/>
                </a:solidFill>
              </a:uFill>
            </a:endParaRP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  <a:endParaRPr sz="2400">
              <a:solidFill>
                <a:srgbClr val="4D4D4D"/>
              </a:solidFill>
              <a:uFill>
                <a:solidFill>
                  <a:srgbClr val="4D4D4D"/>
                </a:solidFill>
              </a:uFill>
            </a:endParaRP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pic>
        <p:nvPicPr>
          <p:cNvPr id="7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Subtitle, Content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80" name="Shape 8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  <p:sp>
        <p:nvSpPr>
          <p:cNvPr id="81" name="Shape 81"/>
          <p:cNvSpPr/>
          <p:nvPr>
            <p:ph type="title"/>
          </p:nvPr>
        </p:nvSpPr>
        <p:spPr>
          <a:xfrm>
            <a:off x="366713" y="325438"/>
            <a:ext cx="8410576" cy="46037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82" name="Shape 82"/>
          <p:cNvSpPr/>
          <p:nvPr>
            <p:ph type="body" idx="1"/>
          </p:nvPr>
        </p:nvSpPr>
        <p:spPr>
          <a:xfrm>
            <a:off x="366713" y="785812"/>
            <a:ext cx="8410576" cy="3462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000"/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 sz="2000"/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 sz="2000"/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 sz="2000"/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 sz="20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  <a:endParaRPr sz="2000">
              <a:solidFill>
                <a:srgbClr val="4D4D4D"/>
              </a:solidFill>
              <a:uFill>
                <a:solidFill>
                  <a:srgbClr val="4D4D4D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  <a:endParaRPr sz="2000">
              <a:solidFill>
                <a:srgbClr val="4D4D4D"/>
              </a:solidFill>
              <a:uFill>
                <a:solidFill>
                  <a:srgbClr val="4D4D4D"/>
                </a:solidFill>
              </a:uFill>
            </a:endParaRP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  <a:endParaRPr sz="2000">
              <a:solidFill>
                <a:srgbClr val="4D4D4D"/>
              </a:solidFill>
              <a:uFill>
                <a:solidFill>
                  <a:srgbClr val="4D4D4D"/>
                </a:solidFill>
              </a:uFill>
            </a:endParaRP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  <a:endParaRPr sz="2000">
              <a:solidFill>
                <a:srgbClr val="4D4D4D"/>
              </a:solidFill>
              <a:uFill>
                <a:solidFill>
                  <a:srgbClr val="4D4D4D"/>
                </a:solidFill>
              </a:uFill>
            </a:endParaRP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83" name="Shape 83"/>
          <p:cNvSpPr/>
          <p:nvPr/>
        </p:nvSpPr>
        <p:spPr>
          <a:xfrm>
            <a:off x="366713" y="5021495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8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45719" rIns="45719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87" name="Shape 8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  <p:sp>
        <p:nvSpPr>
          <p:cNvPr id="88" name="Shape 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89" name="Shape 8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numCol="2" spcCol="420528"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  <a:endParaRPr sz="2400">
              <a:solidFill>
                <a:srgbClr val="4D4D4D"/>
              </a:solidFill>
              <a:uFill>
                <a:solidFill>
                  <a:srgbClr val="4D4D4D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  <a:endParaRPr sz="2400">
              <a:solidFill>
                <a:srgbClr val="4D4D4D"/>
              </a:solidFill>
              <a:uFill>
                <a:solidFill>
                  <a:srgbClr val="4D4D4D"/>
                </a:solidFill>
              </a:uFill>
            </a:endParaRP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  <a:endParaRPr sz="2400">
              <a:solidFill>
                <a:srgbClr val="4D4D4D"/>
              </a:solidFill>
              <a:uFill>
                <a:solidFill>
                  <a:srgbClr val="4D4D4D"/>
                </a:solidFill>
              </a:uFill>
            </a:endParaRP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  <a:endParaRPr sz="2400">
              <a:solidFill>
                <a:srgbClr val="4D4D4D"/>
              </a:solidFill>
              <a:uFill>
                <a:solidFill>
                  <a:srgbClr val="4D4D4D"/>
                </a:solidFill>
              </a:uFill>
            </a:endParaRP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90" name="Shape 90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9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oter Ba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96" name="Shape 96"/>
          <p:cNvSpPr/>
          <p:nvPr/>
        </p:nvSpPr>
        <p:spPr>
          <a:xfrm>
            <a:off x="366713" y="50184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97" name="image1.png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Shape 9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solidFill/>
            <a:round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99" name="Shape 99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100" name="Shape 10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  <p:sp>
        <p:nvSpPr>
          <p:cNvPr id="101" name="Shape 101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02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ivotal Title Slide">
    <p:bg>
      <p:bgPr>
        <a:solidFill>
          <a:srgbClr val="3392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105" name="Shape 105"/>
          <p:cNvSpPr/>
          <p:nvPr/>
        </p:nvSpPr>
        <p:spPr>
          <a:xfrm>
            <a:off x="1701800" y="3094038"/>
            <a:ext cx="5689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F27C3A"/>
                </a:solidFill>
                <a:uFill>
                  <a:solidFill>
                    <a:srgbClr val="F27C3A"/>
                  </a:solidFill>
                </a:uFill>
              </a:rPr>
              <a:t>A NEW PLATFORM </a:t>
            </a: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FOR A NEW ERA</a:t>
            </a:r>
          </a:p>
        </p:txBody>
      </p:sp>
      <p:pic>
        <p:nvPicPr>
          <p:cNvPr id="106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4850" y="1658938"/>
            <a:ext cx="5194300" cy="127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 copy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type="title"/>
          </p:nvPr>
        </p:nvSpPr>
        <p:spPr>
          <a:xfrm>
            <a:off x="890587" y="27031"/>
            <a:ext cx="7620001" cy="2292305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rgbClr val="F06E40"/>
                </a:solidFill>
                <a:uFill>
                  <a:solidFill>
                    <a:srgbClr val="F16F3B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F06E40"/>
                </a:solidFill>
                <a:uFill>
                  <a:solidFill>
                    <a:srgbClr val="F16F3B"/>
                  </a:solidFill>
                </a:uFill>
              </a:rPr>
              <a:t>Title Text</a:t>
            </a:r>
          </a:p>
        </p:txBody>
      </p:sp>
      <p:sp>
        <p:nvSpPr>
          <p:cNvPr id="109" name="Shape 109"/>
          <p:cNvSpPr/>
          <p:nvPr>
            <p:ph type="body" idx="1"/>
          </p:nvPr>
        </p:nvSpPr>
        <p:spPr>
          <a:xfrm>
            <a:off x="890587" y="2633384"/>
            <a:ext cx="7620001" cy="104233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One</a:t>
            </a:r>
            <a:endParaRPr sz="2400">
              <a:solidFill>
                <a:srgbClr val="1BA8DC"/>
              </a:solidFill>
              <a:uFill>
                <a:solidFill>
                  <a:srgbClr val="3EA7BC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Two</a:t>
            </a:r>
            <a:endParaRPr sz="2400">
              <a:solidFill>
                <a:srgbClr val="1BA8DC"/>
              </a:solidFill>
              <a:uFill>
                <a:solidFill>
                  <a:srgbClr val="3EA7BC"/>
                </a:solidFill>
              </a:uFill>
            </a:endParaRP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Three</a:t>
            </a:r>
            <a:endParaRPr sz="2400">
              <a:solidFill>
                <a:srgbClr val="1BA8DC"/>
              </a:solidFill>
              <a:uFill>
                <a:solidFill>
                  <a:srgbClr val="3EA7BC"/>
                </a:solidFill>
              </a:uFill>
            </a:endParaRP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Four</a:t>
            </a:r>
            <a:endParaRPr sz="2400">
              <a:solidFill>
                <a:srgbClr val="1BA8DC"/>
              </a:solidFill>
              <a:uFill>
                <a:solidFill>
                  <a:srgbClr val="3EA7BC"/>
                </a:solidFill>
              </a:uFill>
            </a:endParaRP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Five</a:t>
            </a:r>
          </a:p>
        </p:txBody>
      </p:sp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  <p:sp>
        <p:nvSpPr>
          <p:cNvPr id="111" name="Shape 111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112" name="Shape 112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13" name="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pic>
        <p:nvPicPr>
          <p:cNvPr id="115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title"/>
          </p:nvPr>
        </p:nvSpPr>
        <p:spPr>
          <a:xfrm>
            <a:off x="366713" y="325438"/>
            <a:ext cx="8410576" cy="62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9A73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F9A737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118" name="Shape 11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F786E"/>
              </a:buClr>
              <a:defRPr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  <a:lvl2pPr>
              <a:buClr>
                <a:srgbClr val="0F786E"/>
              </a:buClr>
              <a:defRPr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2pPr>
            <a:lvl3pPr>
              <a:buClr>
                <a:srgbClr val="0F786E"/>
              </a:buClr>
              <a:defRPr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3pPr>
            <a:lvl4pPr>
              <a:buClr>
                <a:srgbClr val="0F786E"/>
              </a:buClr>
              <a:defRPr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4pPr>
            <a:lvl5pPr>
              <a:buClr>
                <a:srgbClr val="0F786E"/>
              </a:buClr>
              <a:defRPr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5E5E5E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  <a:endParaRPr sz="2400">
              <a:solidFill>
                <a:srgbClr val="5E5E5E"/>
              </a:solidFill>
              <a:uFill>
                <a:solidFill>
                  <a:srgbClr val="4D4D4D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5E5E5E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  <a:endParaRPr sz="2400">
              <a:solidFill>
                <a:srgbClr val="5E5E5E"/>
              </a:solidFill>
              <a:uFill>
                <a:solidFill>
                  <a:srgbClr val="4D4D4D"/>
                </a:solidFill>
              </a:uFill>
            </a:endParaRP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5E5E5E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  <a:endParaRPr sz="2400">
              <a:solidFill>
                <a:srgbClr val="5E5E5E"/>
              </a:solidFill>
              <a:uFill>
                <a:solidFill>
                  <a:srgbClr val="4D4D4D"/>
                </a:solidFill>
              </a:uFill>
            </a:endParaRP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5E5E5E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  <a:endParaRPr sz="2400">
              <a:solidFill>
                <a:srgbClr val="5E5E5E"/>
              </a:solidFill>
              <a:uFill>
                <a:solidFill>
                  <a:srgbClr val="4D4D4D"/>
                </a:solidFill>
              </a:uFill>
            </a:endParaRP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5E5E5E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119" name="Shape 11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  <p:sp>
        <p:nvSpPr>
          <p:cNvPr id="120" name="Shape 120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121" name="Shape 121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22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 copy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title"/>
          </p:nvPr>
        </p:nvSpPr>
        <p:spPr>
          <a:xfrm>
            <a:off x="890587" y="27031"/>
            <a:ext cx="7620001" cy="2292305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rgbClr val="F06E40"/>
                </a:solidFill>
                <a:uFill>
                  <a:solidFill>
                    <a:srgbClr val="F16F3B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F06E40"/>
                </a:solidFill>
                <a:uFill>
                  <a:solidFill>
                    <a:srgbClr val="F16F3B"/>
                  </a:solidFill>
                </a:uFill>
              </a:rPr>
              <a:t>Title Text</a:t>
            </a:r>
          </a:p>
        </p:txBody>
      </p:sp>
      <p:sp>
        <p:nvSpPr>
          <p:cNvPr id="125" name="Shape 125"/>
          <p:cNvSpPr/>
          <p:nvPr>
            <p:ph type="body" idx="1"/>
          </p:nvPr>
        </p:nvSpPr>
        <p:spPr>
          <a:xfrm>
            <a:off x="890587" y="2633384"/>
            <a:ext cx="7620001" cy="104233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One</a:t>
            </a:r>
            <a:endParaRPr sz="2400">
              <a:solidFill>
                <a:srgbClr val="1BA8DC"/>
              </a:solidFill>
              <a:uFill>
                <a:solidFill>
                  <a:srgbClr val="3EA7BC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Two</a:t>
            </a:r>
            <a:endParaRPr sz="2400">
              <a:solidFill>
                <a:srgbClr val="1BA8DC"/>
              </a:solidFill>
              <a:uFill>
                <a:solidFill>
                  <a:srgbClr val="3EA7BC"/>
                </a:solidFill>
              </a:uFill>
            </a:endParaRP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Three</a:t>
            </a:r>
            <a:endParaRPr sz="2400">
              <a:solidFill>
                <a:srgbClr val="1BA8DC"/>
              </a:solidFill>
              <a:uFill>
                <a:solidFill>
                  <a:srgbClr val="3EA7BC"/>
                </a:solidFill>
              </a:uFill>
            </a:endParaRP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Four</a:t>
            </a:r>
            <a:endParaRPr sz="2400">
              <a:solidFill>
                <a:srgbClr val="1BA8DC"/>
              </a:solidFill>
              <a:uFill>
                <a:solidFill>
                  <a:srgbClr val="3EA7BC"/>
                </a:solidFill>
              </a:uFill>
            </a:endParaRP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Five</a:t>
            </a:r>
          </a:p>
        </p:txBody>
      </p:sp>
      <p:sp>
        <p:nvSpPr>
          <p:cNvPr id="126" name="Shape 12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  <p:sp>
        <p:nvSpPr>
          <p:cNvPr id="127" name="Shape 127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128" name="Shape 128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29" name="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hape 130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pic>
        <p:nvPicPr>
          <p:cNvPr id="13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21" name="Shape 21"/>
          <p:cNvSpPr/>
          <p:nvPr/>
        </p:nvSpPr>
        <p:spPr>
          <a:xfrm>
            <a:off x="366713" y="50184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22" name="image1.png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hape 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solidFill/>
            <a:round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24" name="Shape 24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25" name="Shape 25"/>
          <p:cNvSpPr/>
          <p:nvPr>
            <p:ph type="title"/>
          </p:nvPr>
        </p:nvSpPr>
        <p:spPr>
          <a:xfrm>
            <a:off x="1017587" y="1739235"/>
            <a:ext cx="6048378" cy="621379"/>
          </a:xfrm>
          <a:prstGeom prst="rect">
            <a:avLst/>
          </a:prstGeom>
        </p:spPr>
        <p:txBody>
          <a:bodyPr anchor="b"/>
          <a:lstStyle>
            <a:lvl1pPr>
              <a:defRPr sz="4400">
                <a:solidFill>
                  <a:srgbClr val="F27C3A"/>
                </a:solidFill>
                <a:uFill>
                  <a:solidFill>
                    <a:srgbClr val="F27C3A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27C3A"/>
                </a:solidFill>
                <a:uFill>
                  <a:solidFill>
                    <a:srgbClr val="F27C3A"/>
                  </a:solidFill>
                </a:uFill>
              </a:rPr>
              <a:t>Title Text</a:t>
            </a:r>
          </a:p>
        </p:txBody>
      </p:sp>
      <p:sp>
        <p:nvSpPr>
          <p:cNvPr id="26" name="Shape 26"/>
          <p:cNvSpPr/>
          <p:nvPr>
            <p:ph type="body" idx="1"/>
          </p:nvPr>
        </p:nvSpPr>
        <p:spPr>
          <a:xfrm>
            <a:off x="1026052" y="2447127"/>
            <a:ext cx="6048376" cy="561182"/>
          </a:xfrm>
          <a:prstGeom prst="rect">
            <a:avLst/>
          </a:prstGeom>
        </p:spPr>
        <p:txBody>
          <a:bodyPr/>
          <a:lstStyle>
            <a:lvl1pPr>
              <a:buClrTx/>
              <a:buSzTx/>
              <a:buFontTx/>
              <a:buNone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1pPr>
            <a:lvl2pPr marL="228600" indent="228600">
              <a:buClrTx/>
              <a:buSzTx/>
              <a:buFontTx/>
              <a:buNone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2pPr>
            <a:lvl3pPr marL="1234439" indent="-320039">
              <a:buClrTx/>
              <a:buFontTx/>
              <a:buChar char="•"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3pPr>
            <a:lvl4pPr marL="1727200" indent="-355600">
              <a:buClrTx/>
              <a:buFontTx/>
              <a:buChar char="–"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4pPr>
            <a:lvl5pPr marL="2184400" indent="-355600">
              <a:buClrTx/>
              <a:buFontTx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One</a:t>
            </a:r>
            <a:endParaRPr sz="2800">
              <a:solidFill>
                <a:srgbClr val="3EA7BC"/>
              </a:solidFill>
              <a:uFill>
                <a:solidFill>
                  <a:srgbClr val="3EA7BC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Two</a:t>
            </a:r>
            <a:endParaRPr sz="2800">
              <a:solidFill>
                <a:srgbClr val="3EA7BC"/>
              </a:solidFill>
              <a:uFill>
                <a:solidFill>
                  <a:srgbClr val="3EA7BC"/>
                </a:solidFill>
              </a:uFill>
            </a:endParaRP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Three</a:t>
            </a:r>
            <a:endParaRPr sz="2800">
              <a:solidFill>
                <a:srgbClr val="3EA7BC"/>
              </a:solidFill>
              <a:uFill>
                <a:solidFill>
                  <a:srgbClr val="3EA7BC"/>
                </a:solidFill>
              </a:uFill>
            </a:endParaRP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Four</a:t>
            </a:r>
            <a:endParaRPr sz="2800">
              <a:solidFill>
                <a:srgbClr val="3EA7BC"/>
              </a:solidFill>
              <a:uFill>
                <a:solidFill>
                  <a:srgbClr val="3EA7BC"/>
                </a:solidFill>
              </a:uFill>
            </a:endParaRP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Five</a:t>
            </a:r>
          </a:p>
        </p:txBody>
      </p:sp>
      <p:sp>
        <p:nvSpPr>
          <p:cNvPr id="27" name="Shape 27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sp>
        <p:nvSpPr>
          <p:cNvPr id="28" name="Shape 2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  <p:pic>
        <p:nvPicPr>
          <p:cNvPr id="29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32" name="Shape 3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  <p:sp>
        <p:nvSpPr>
          <p:cNvPr id="33" name="Shape 33"/>
          <p:cNvSpPr/>
          <p:nvPr/>
        </p:nvSpPr>
        <p:spPr>
          <a:xfrm>
            <a:off x="0" y="0"/>
            <a:ext cx="9144000" cy="2168501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FBFBF">
                  <a:alpha val="61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/>
          </a:p>
        </p:txBody>
      </p:sp>
      <p:sp>
        <p:nvSpPr>
          <p:cNvPr id="34" name="Shape 34"/>
          <p:cNvSpPr/>
          <p:nvPr>
            <p:ph type="title"/>
          </p:nvPr>
        </p:nvSpPr>
        <p:spPr>
          <a:xfrm>
            <a:off x="2728911" y="1003399"/>
            <a:ext cx="6048378" cy="1222276"/>
          </a:xfrm>
          <a:prstGeom prst="rect">
            <a:avLst/>
          </a:prstGeom>
        </p:spPr>
        <p:txBody>
          <a:bodyPr anchor="b"/>
          <a:lstStyle>
            <a:lvl1pPr>
              <a:defRPr sz="4400"/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35" name="Shape 35"/>
          <p:cNvSpPr/>
          <p:nvPr>
            <p:ph type="body" idx="1"/>
          </p:nvPr>
        </p:nvSpPr>
        <p:spPr>
          <a:xfrm>
            <a:off x="2728913" y="2455863"/>
            <a:ext cx="6048376" cy="18923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ClrTx/>
              <a:buSzTx/>
              <a:buFontTx/>
              <a:buNone/>
              <a:defRPr sz="2800"/>
            </a:lvl1pPr>
            <a:lvl2pPr marL="0" indent="457200">
              <a:spcBef>
                <a:spcPts val="600"/>
              </a:spcBef>
              <a:buClrTx/>
              <a:buSzTx/>
              <a:buFontTx/>
              <a:buNone/>
              <a:defRPr sz="2800"/>
            </a:lvl2pPr>
            <a:lvl3pPr marL="0" indent="914400">
              <a:spcBef>
                <a:spcPts val="600"/>
              </a:spcBef>
              <a:buClrTx/>
              <a:buSzTx/>
              <a:buFontTx/>
              <a:buNone/>
              <a:defRPr sz="2800"/>
            </a:lvl3pPr>
            <a:lvl4pPr marL="0" indent="1371600">
              <a:spcBef>
                <a:spcPts val="600"/>
              </a:spcBef>
              <a:buClrTx/>
              <a:buSzTx/>
              <a:buFontTx/>
              <a:buNone/>
              <a:defRPr sz="2800"/>
            </a:lvl4pPr>
            <a:lvl5pPr marL="0" indent="1828800">
              <a:spcBef>
                <a:spcPts val="600"/>
              </a:spcBef>
              <a:buClrTx/>
              <a:buSzTx/>
              <a:buFontTx/>
              <a:buNone/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  <a:endParaRPr sz="2800">
              <a:solidFill>
                <a:srgbClr val="4D4D4D"/>
              </a:solidFill>
              <a:uFill>
                <a:solidFill>
                  <a:srgbClr val="4D4D4D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  <a:endParaRPr sz="2800">
              <a:solidFill>
                <a:srgbClr val="4D4D4D"/>
              </a:solidFill>
              <a:uFill>
                <a:solidFill>
                  <a:srgbClr val="4D4D4D"/>
                </a:solidFill>
              </a:uFill>
            </a:endParaRP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  <a:endParaRPr sz="2800">
              <a:solidFill>
                <a:srgbClr val="4D4D4D"/>
              </a:solidFill>
              <a:uFill>
                <a:solidFill>
                  <a:srgbClr val="4D4D4D"/>
                </a:solidFill>
              </a:uFill>
            </a:endParaRP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  <a:endParaRPr sz="2800">
              <a:solidFill>
                <a:srgbClr val="4D4D4D"/>
              </a:solidFill>
              <a:uFill>
                <a:solidFill>
                  <a:srgbClr val="4D4D4D"/>
                </a:solidFill>
              </a:uFill>
            </a:endParaRP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36" name="Shape 36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3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ivider 3 -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40" name="Shape 40"/>
          <p:cNvSpPr/>
          <p:nvPr/>
        </p:nvSpPr>
        <p:spPr>
          <a:xfrm>
            <a:off x="366713" y="50184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41" name="image1.png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hape 4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solidFill/>
            <a:round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43" name="Shape 43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44" name="Shape 44"/>
          <p:cNvSpPr/>
          <p:nvPr>
            <p:ph type="title"/>
          </p:nvPr>
        </p:nvSpPr>
        <p:spPr>
          <a:xfrm>
            <a:off x="670455" y="1674284"/>
            <a:ext cx="7620001" cy="1354217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 anchor="b"/>
          <a:lstStyle>
            <a:lvl1pPr>
              <a:defRPr sz="9600"/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96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45" name="Shape 45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sp>
        <p:nvSpPr>
          <p:cNvPr id="46" name="Shape 4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  <p:pic>
        <p:nvPicPr>
          <p:cNvPr id="4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  <p:sp>
        <p:nvSpPr>
          <p:cNvPr id="50" name="Shape 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51" name="Shape 5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  <a:endParaRPr sz="2400">
              <a:solidFill>
                <a:srgbClr val="4D4D4D"/>
              </a:solidFill>
              <a:uFill>
                <a:solidFill>
                  <a:srgbClr val="4D4D4D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  <a:endParaRPr sz="2400">
              <a:solidFill>
                <a:srgbClr val="4D4D4D"/>
              </a:solidFill>
              <a:uFill>
                <a:solidFill>
                  <a:srgbClr val="4D4D4D"/>
                </a:solidFill>
              </a:uFill>
            </a:endParaRP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  <a:endParaRPr sz="2400">
              <a:solidFill>
                <a:srgbClr val="4D4D4D"/>
              </a:solidFill>
              <a:uFill>
                <a:solidFill>
                  <a:srgbClr val="4D4D4D"/>
                </a:solidFill>
              </a:uFill>
            </a:endParaRP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  <a:endParaRPr sz="2400">
              <a:solidFill>
                <a:srgbClr val="4D4D4D"/>
              </a:solidFill>
              <a:uFill>
                <a:solidFill>
                  <a:srgbClr val="4D4D4D"/>
                </a:solidFill>
              </a:uFill>
            </a:endParaRP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  <p:sp>
        <p:nvSpPr>
          <p:cNvPr id="54" name="Shape 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55" name="Shape 55"/>
          <p:cNvSpPr/>
          <p:nvPr>
            <p:ph type="obj" idx="3"/>
          </p:nvPr>
        </p:nvSpPr>
        <p:spPr>
          <a:xfrm>
            <a:off x="364562" y="1078807"/>
            <a:ext cx="8407401" cy="3429001"/>
          </a:xfrm>
          <a:prstGeom prst="rect">
            <a:avLst/>
          </a:prstGeom>
        </p:spPr>
        <p:txBody>
          <a:bodyPr lIns="45719" tIns="45719" rIns="45719" bIns="45719"/>
          <a:lstStyle/>
          <a:p>
            <a:pPr lvl="0">
              <a:spcBef>
                <a:spcPts val="600"/>
              </a:spcBef>
              <a:buClr>
                <a:srgbClr val="2C95DD"/>
              </a:buClr>
              <a:buFont typeface="Arial"/>
              <a:defRPr sz="28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  <p:sp>
        <p:nvSpPr>
          <p:cNvPr id="61" name="Shape 61"/>
          <p:cNvSpPr/>
          <p:nvPr>
            <p:ph type="body" idx="1"/>
          </p:nvPr>
        </p:nvSpPr>
        <p:spPr>
          <a:xfrm>
            <a:off x="366713" y="785812"/>
            <a:ext cx="8410576" cy="3462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000"/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 sz="2000"/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 sz="2000"/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 sz="2000"/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 sz="20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  <a:endParaRPr sz="2000">
              <a:solidFill>
                <a:srgbClr val="4D4D4D"/>
              </a:solidFill>
              <a:uFill>
                <a:solidFill>
                  <a:srgbClr val="4D4D4D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  <a:endParaRPr sz="2000">
              <a:solidFill>
                <a:srgbClr val="4D4D4D"/>
              </a:solidFill>
              <a:uFill>
                <a:solidFill>
                  <a:srgbClr val="4D4D4D"/>
                </a:solidFill>
              </a:uFill>
            </a:endParaRP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  <a:endParaRPr sz="2000">
              <a:solidFill>
                <a:srgbClr val="4D4D4D"/>
              </a:solidFill>
              <a:uFill>
                <a:solidFill>
                  <a:srgbClr val="4D4D4D"/>
                </a:solidFill>
              </a:uFill>
            </a:endParaRP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  <a:endParaRPr sz="2000">
              <a:solidFill>
                <a:srgbClr val="4D4D4D"/>
              </a:solidFill>
              <a:uFill>
                <a:solidFill>
                  <a:srgbClr val="4D4D4D"/>
                </a:solidFill>
              </a:uFill>
            </a:endParaRP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62" name="Shape 62"/>
          <p:cNvSpPr/>
          <p:nvPr>
            <p:ph type="title"/>
          </p:nvPr>
        </p:nvSpPr>
        <p:spPr>
          <a:xfrm>
            <a:off x="366713" y="325438"/>
            <a:ext cx="8410576" cy="46037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65" name="Shape 6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  <p:sp>
        <p:nvSpPr>
          <p:cNvPr id="66" name="Shape 66"/>
          <p:cNvSpPr/>
          <p:nvPr>
            <p:ph type="body" idx="1"/>
          </p:nvPr>
        </p:nvSpPr>
        <p:spPr>
          <a:xfrm>
            <a:off x="366713" y="785812"/>
            <a:ext cx="8410576" cy="3462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000"/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 sz="2000"/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 sz="2000"/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 sz="2000"/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 sz="20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  <a:endParaRPr sz="2000">
              <a:solidFill>
                <a:srgbClr val="4D4D4D"/>
              </a:solidFill>
              <a:uFill>
                <a:solidFill>
                  <a:srgbClr val="4D4D4D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  <a:endParaRPr sz="2000">
              <a:solidFill>
                <a:srgbClr val="4D4D4D"/>
              </a:solidFill>
              <a:uFill>
                <a:solidFill>
                  <a:srgbClr val="4D4D4D"/>
                </a:solidFill>
              </a:uFill>
            </a:endParaRP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  <a:endParaRPr sz="2000">
              <a:solidFill>
                <a:srgbClr val="4D4D4D"/>
              </a:solidFill>
              <a:uFill>
                <a:solidFill>
                  <a:srgbClr val="4D4D4D"/>
                </a:solidFill>
              </a:uFill>
            </a:endParaRP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  <a:endParaRPr sz="2000">
              <a:solidFill>
                <a:srgbClr val="4D4D4D"/>
              </a:solidFill>
              <a:uFill>
                <a:solidFill>
                  <a:srgbClr val="4D4D4D"/>
                </a:solidFill>
              </a:uFill>
            </a:endParaRP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67" name="Shape 67"/>
          <p:cNvSpPr/>
          <p:nvPr>
            <p:ph type="title"/>
          </p:nvPr>
        </p:nvSpPr>
        <p:spPr>
          <a:xfrm>
            <a:off x="366713" y="325438"/>
            <a:ext cx="8410576" cy="46037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68" name="Shape 68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69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3" name="Shape 3"/>
          <p:cNvSpPr/>
          <p:nvPr>
            <p:ph type="sldNum" sz="quarter" idx="2"/>
          </p:nvPr>
        </p:nvSpPr>
        <p:spPr>
          <a:xfrm>
            <a:off x="8553450" y="5021495"/>
            <a:ext cx="533400" cy="127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r">
              <a:def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/>
            <a:fld id="{86CB4B4D-7CA3-9044-876B-883B54F8677D}" type="slidenum"/>
          </a:p>
        </p:txBody>
      </p:sp>
      <p:sp>
        <p:nvSpPr>
          <p:cNvPr id="4" name="Shape 4"/>
          <p:cNvSpPr/>
          <p:nvPr>
            <p:ph type="title"/>
          </p:nvPr>
        </p:nvSpPr>
        <p:spPr>
          <a:xfrm>
            <a:off x="366713" y="325438"/>
            <a:ext cx="84105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5" name="Shape 5"/>
          <p:cNvSpPr/>
          <p:nvPr>
            <p:ph type="body" idx="1"/>
          </p:nvPr>
        </p:nvSpPr>
        <p:spPr>
          <a:xfrm>
            <a:off x="366714" y="1074737"/>
            <a:ext cx="8410576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  <a:endParaRPr sz="2400">
              <a:solidFill>
                <a:srgbClr val="4D4D4D"/>
              </a:solidFill>
              <a:uFill>
                <a:solidFill>
                  <a:srgbClr val="4D4D4D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  <a:endParaRPr sz="2400">
              <a:solidFill>
                <a:srgbClr val="4D4D4D"/>
              </a:solidFill>
              <a:uFill>
                <a:solidFill>
                  <a:srgbClr val="4D4D4D"/>
                </a:solidFill>
              </a:uFill>
            </a:endParaRP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  <a:endParaRPr sz="2400">
              <a:solidFill>
                <a:srgbClr val="4D4D4D"/>
              </a:solidFill>
              <a:uFill>
                <a:solidFill>
                  <a:srgbClr val="4D4D4D"/>
                </a:solidFill>
              </a:uFill>
            </a:endParaRP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  <a:endParaRPr sz="2400">
              <a:solidFill>
                <a:srgbClr val="4D4D4D"/>
              </a:solidFill>
              <a:uFill>
                <a:solidFill>
                  <a:srgbClr val="4D4D4D"/>
                </a:solidFill>
              </a:uFill>
            </a:endParaRP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6" name="Shape 6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transition spd="med" advClick="1"/>
  <p:txStyles>
    <p:titleStyle>
      <a:lvl1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1pPr>
      <a:lvl2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2pPr>
      <a:lvl3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3pPr>
      <a:lvl4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4pPr>
      <a:lvl5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5pPr>
      <a:lvl6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6pPr>
      <a:lvl7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7pPr>
      <a:lvl8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8pPr>
      <a:lvl9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9pPr>
    </p:titleStyle>
    <p:bodyStyle>
      <a:lvl1pPr marL="228600" indent="-22860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1pPr>
      <a:lvl2pPr marL="800100" indent="-342900">
        <a:spcBef>
          <a:spcPts val="1200"/>
        </a:spcBef>
        <a:buClr>
          <a:srgbClr val="33928A"/>
        </a:buClr>
        <a:buSzPct val="100000"/>
        <a:buFont typeface="Wingdings"/>
        <a:buChar char="–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2pPr>
      <a:lvl3pPr marL="1257300" indent="-342900">
        <a:spcBef>
          <a:spcPts val="1200"/>
        </a:spcBef>
        <a:buClr>
          <a:srgbClr val="33928A"/>
        </a:buClr>
        <a:buSzPct val="100000"/>
        <a:buFont typeface="Wingdings"/>
        <a:buChar char="▪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3pPr>
      <a:lvl4pPr marL="1946276" indent="-574676">
        <a:spcBef>
          <a:spcPts val="1200"/>
        </a:spcBef>
        <a:buClr>
          <a:srgbClr val="33928A"/>
        </a:buClr>
        <a:buSzPct val="100000"/>
        <a:buFont typeface="Wingdings"/>
        <a:buChar char="—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4pPr>
      <a:lvl5pPr marL="2327563" indent="-498763">
        <a:spcBef>
          <a:spcPts val="1200"/>
        </a:spcBef>
        <a:buClr>
          <a:srgbClr val="33928A"/>
        </a:buClr>
        <a:buSzPct val="100000"/>
        <a:buFont typeface="Wingdings"/>
        <a:buChar char="»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5pPr>
      <a:lvl6pPr marL="2560320" indent="-27432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6pPr>
      <a:lvl7pPr marL="3017520" indent="-27432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7pPr>
      <a:lvl8pPr marL="3474720" indent="-27432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8pPr>
      <a:lvl9pPr marL="3931920" indent="-27432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9pPr>
    </p:bodyStyle>
    <p:otherStyle>
      <a:lvl1pPr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1pPr>
      <a:lvl2pPr indent="4572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2pPr>
      <a:lvl3pPr indent="9144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3pPr>
      <a:lvl4pPr indent="13716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4pPr>
      <a:lvl5pPr indent="18288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5pPr>
      <a:lvl6pPr indent="22860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6pPr>
      <a:lvl7pPr indent="27432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7pPr>
      <a:lvl8pPr indent="32004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8pPr>
      <a:lvl9pPr indent="36576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Relationship Id="rId3" Type="http://schemas.openxmlformats.org/officeDocument/2006/relationships/image" Target="../media/image22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Relationship Id="rId3" Type="http://schemas.openxmlformats.org/officeDocument/2006/relationships/image" Target="../media/image22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Relationship Id="rId6" Type="http://schemas.openxmlformats.org/officeDocument/2006/relationships/image" Target="../media/image31.png"/><Relationship Id="rId7" Type="http://schemas.openxmlformats.org/officeDocument/2006/relationships/image" Target="../media/image27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Relationship Id="rId3" Type="http://schemas.openxmlformats.org/officeDocument/2006/relationships/image" Target="../media/image22.png"/><Relationship Id="rId4" Type="http://schemas.openxmlformats.org/officeDocument/2006/relationships/image" Target="../media/image32.png"/><Relationship Id="rId5" Type="http://schemas.openxmlformats.org/officeDocument/2006/relationships/image" Target="../media/image29.png"/><Relationship Id="rId6" Type="http://schemas.openxmlformats.org/officeDocument/2006/relationships/image" Target="../media/image31.png"/><Relationship Id="rId7" Type="http://schemas.openxmlformats.org/officeDocument/2006/relationships/image" Target="../media/image33.png"/><Relationship Id="rId8" Type="http://schemas.openxmlformats.org/officeDocument/2006/relationships/image" Target="../media/image27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Relationship Id="rId3" Type="http://schemas.openxmlformats.org/officeDocument/2006/relationships/image" Target="../media/image22.png"/><Relationship Id="rId4" Type="http://schemas.openxmlformats.org/officeDocument/2006/relationships/image" Target="../media/image34.png"/><Relationship Id="rId5" Type="http://schemas.openxmlformats.org/officeDocument/2006/relationships/image" Target="../media/image29.png"/><Relationship Id="rId6" Type="http://schemas.openxmlformats.org/officeDocument/2006/relationships/image" Target="../media/image31.png"/><Relationship Id="rId7" Type="http://schemas.openxmlformats.org/officeDocument/2006/relationships/image" Target="../media/image33.png"/><Relationship Id="rId8" Type="http://schemas.openxmlformats.org/officeDocument/2006/relationships/image" Target="../media/image35.png"/><Relationship Id="rId9" Type="http://schemas.openxmlformats.org/officeDocument/2006/relationships/image" Target="../media/image27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Relationship Id="rId3" Type="http://schemas.openxmlformats.org/officeDocument/2006/relationships/image" Target="../media/image22.png"/><Relationship Id="rId4" Type="http://schemas.openxmlformats.org/officeDocument/2006/relationships/image" Target="../media/image36.png"/><Relationship Id="rId5" Type="http://schemas.openxmlformats.org/officeDocument/2006/relationships/image" Target="../media/image29.png"/><Relationship Id="rId6" Type="http://schemas.openxmlformats.org/officeDocument/2006/relationships/image" Target="../media/image31.png"/><Relationship Id="rId7" Type="http://schemas.openxmlformats.org/officeDocument/2006/relationships/image" Target="../media/image33.png"/><Relationship Id="rId8" Type="http://schemas.openxmlformats.org/officeDocument/2006/relationships/image" Target="../media/image35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27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Relationship Id="rId6" Type="http://schemas.openxmlformats.org/officeDocument/2006/relationships/image" Target="../media/image31.png"/><Relationship Id="rId7" Type="http://schemas.openxmlformats.org/officeDocument/2006/relationships/image" Target="../media/image33.png"/><Relationship Id="rId8" Type="http://schemas.openxmlformats.org/officeDocument/2006/relationships/image" Target="../media/image35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Relationship Id="rId6" Type="http://schemas.openxmlformats.org/officeDocument/2006/relationships/image" Target="../media/image31.png"/><Relationship Id="rId7" Type="http://schemas.openxmlformats.org/officeDocument/2006/relationships/image" Target="../media/image33.png"/><Relationship Id="rId8" Type="http://schemas.openxmlformats.org/officeDocument/2006/relationships/image" Target="../media/image35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png"/><Relationship Id="rId18" Type="http://schemas.openxmlformats.org/officeDocument/2006/relationships/image" Target="../media/image19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Relationship Id="rId3" Type="http://schemas.openxmlformats.org/officeDocument/2006/relationships/image" Target="../media/image44.png"/><Relationship Id="rId4" Type="http://schemas.openxmlformats.org/officeDocument/2006/relationships/image" Target="../media/image43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Relationship Id="rId12" Type="http://schemas.openxmlformats.org/officeDocument/2006/relationships/image" Target="../media/image52.png"/><Relationship Id="rId13" Type="http://schemas.openxmlformats.org/officeDocument/2006/relationships/image" Target="../media/image53.png"/><Relationship Id="rId14" Type="http://schemas.openxmlformats.org/officeDocument/2006/relationships/image" Target="../media/image54.png"/><Relationship Id="rId15" Type="http://schemas.openxmlformats.org/officeDocument/2006/relationships/image" Target="../media/image55.png"/><Relationship Id="rId16" Type="http://schemas.openxmlformats.org/officeDocument/2006/relationships/image" Target="../media/image56.png"/><Relationship Id="rId17" Type="http://schemas.openxmlformats.org/officeDocument/2006/relationships/image" Target="../media/image57.png"/><Relationship Id="rId18" Type="http://schemas.openxmlformats.org/officeDocument/2006/relationships/image" Target="../media/image58.png"/><Relationship Id="rId19" Type="http://schemas.openxmlformats.org/officeDocument/2006/relationships/image" Target="../media/image59.png"/><Relationship Id="rId20" Type="http://schemas.openxmlformats.org/officeDocument/2006/relationships/image" Target="../media/image60.png"/><Relationship Id="rId21" Type="http://schemas.openxmlformats.org/officeDocument/2006/relationships/image" Target="../media/image61.png"/><Relationship Id="rId22" Type="http://schemas.openxmlformats.org/officeDocument/2006/relationships/image" Target="../media/image62.png"/><Relationship Id="rId23" Type="http://schemas.openxmlformats.org/officeDocument/2006/relationships/image" Target="../media/image63.png"/><Relationship Id="rId24" Type="http://schemas.openxmlformats.org/officeDocument/2006/relationships/image" Target="../media/image64.png"/><Relationship Id="rId25" Type="http://schemas.openxmlformats.org/officeDocument/2006/relationships/image" Target="../media/image65.png"/><Relationship Id="rId26" Type="http://schemas.openxmlformats.org/officeDocument/2006/relationships/image" Target="../media/image66.png"/><Relationship Id="rId27" Type="http://schemas.openxmlformats.org/officeDocument/2006/relationships/image" Target="../media/image67.png"/><Relationship Id="rId28" Type="http://schemas.openxmlformats.org/officeDocument/2006/relationships/image" Target="../media/image68.png"/><Relationship Id="rId29" Type="http://schemas.openxmlformats.org/officeDocument/2006/relationships/image" Target="../media/image37.png"/><Relationship Id="rId30" Type="http://schemas.openxmlformats.org/officeDocument/2006/relationships/image" Target="../media/image69.png"/><Relationship Id="rId31" Type="http://schemas.openxmlformats.org/officeDocument/2006/relationships/image" Target="../media/image70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Relationship Id="rId3" Type="http://schemas.openxmlformats.org/officeDocument/2006/relationships/image" Target="../media/image35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Relationship Id="rId3" Type="http://schemas.openxmlformats.org/officeDocument/2006/relationships/image" Target="../media/image79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43.png"/><Relationship Id="rId11" Type="http://schemas.openxmlformats.org/officeDocument/2006/relationships/image" Target="../media/image80.png"/><Relationship Id="rId12" Type="http://schemas.openxmlformats.org/officeDocument/2006/relationships/image" Target="../media/image81.png"/><Relationship Id="rId13" Type="http://schemas.openxmlformats.org/officeDocument/2006/relationships/image" Target="../media/image82.png"/><Relationship Id="rId14" Type="http://schemas.openxmlformats.org/officeDocument/2006/relationships/image" Target="../media/image83.png"/><Relationship Id="rId15" Type="http://schemas.openxmlformats.org/officeDocument/2006/relationships/image" Target="../media/image84.png"/><Relationship Id="rId16" Type="http://schemas.openxmlformats.org/officeDocument/2006/relationships/image" Target="../media/image85.png"/><Relationship Id="rId17" Type="http://schemas.openxmlformats.org/officeDocument/2006/relationships/image" Target="../media/image77.png"/><Relationship Id="rId18" Type="http://schemas.openxmlformats.org/officeDocument/2006/relationships/image" Target="../media/image78.png"/><Relationship Id="rId19" Type="http://schemas.openxmlformats.org/officeDocument/2006/relationships/image" Target="../media/image74.png"/><Relationship Id="rId20" Type="http://schemas.openxmlformats.org/officeDocument/2006/relationships/image" Target="../media/image75.png"/><Relationship Id="rId21" Type="http://schemas.openxmlformats.org/officeDocument/2006/relationships/image" Target="../media/image86.png"/><Relationship Id="rId22" Type="http://schemas.openxmlformats.org/officeDocument/2006/relationships/image" Target="../media/image87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79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92.png"/><Relationship Id="rId14" Type="http://schemas.openxmlformats.org/officeDocument/2006/relationships/image" Target="../media/image93.png"/><Relationship Id="rId15" Type="http://schemas.openxmlformats.org/officeDocument/2006/relationships/image" Target="../media/image94.png"/><Relationship Id="rId16" Type="http://schemas.openxmlformats.org/officeDocument/2006/relationships/image" Target="../media/image95.png"/><Relationship Id="rId17" Type="http://schemas.openxmlformats.org/officeDocument/2006/relationships/image" Target="../media/image96.png"/><Relationship Id="rId18" Type="http://schemas.openxmlformats.org/officeDocument/2006/relationships/image" Target="../media/image97.png"/><Relationship Id="rId19" Type="http://schemas.openxmlformats.org/officeDocument/2006/relationships/image" Target="../media/image98.png"/><Relationship Id="rId20" Type="http://schemas.openxmlformats.org/officeDocument/2006/relationships/image" Target="../media/image99.png"/><Relationship Id="rId21" Type="http://schemas.openxmlformats.org/officeDocument/2006/relationships/image" Target="../media/image100.png"/><Relationship Id="rId22" Type="http://schemas.openxmlformats.org/officeDocument/2006/relationships/image" Target="../media/image101.png"/><Relationship Id="rId23" Type="http://schemas.openxmlformats.org/officeDocument/2006/relationships/image" Target="../media/image102.png"/><Relationship Id="rId24" Type="http://schemas.openxmlformats.org/officeDocument/2006/relationships/image" Target="../media/image103.png"/><Relationship Id="rId25" Type="http://schemas.openxmlformats.org/officeDocument/2006/relationships/image" Target="../media/image104.png"/><Relationship Id="rId26" Type="http://schemas.openxmlformats.org/officeDocument/2006/relationships/image" Target="../media/image105.png"/><Relationship Id="rId27" Type="http://schemas.openxmlformats.org/officeDocument/2006/relationships/image" Target="../media/image106.png"/><Relationship Id="rId28" Type="http://schemas.openxmlformats.org/officeDocument/2006/relationships/image" Target="../media/image107.png"/><Relationship Id="rId29" Type="http://schemas.openxmlformats.org/officeDocument/2006/relationships/image" Target="../media/image108.png"/><Relationship Id="rId30" Type="http://schemas.openxmlformats.org/officeDocument/2006/relationships/image" Target="../media/image109.png"/><Relationship Id="rId31" Type="http://schemas.openxmlformats.org/officeDocument/2006/relationships/image" Target="../media/image110.png"/><Relationship Id="rId32" Type="http://schemas.openxmlformats.org/officeDocument/2006/relationships/image" Target="../media/image111.png"/><Relationship Id="rId33" Type="http://schemas.openxmlformats.org/officeDocument/2006/relationships/image" Target="../media/image112.png"/><Relationship Id="rId34" Type="http://schemas.openxmlformats.org/officeDocument/2006/relationships/image" Target="../media/image113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79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114.png"/><Relationship Id="rId14" Type="http://schemas.openxmlformats.org/officeDocument/2006/relationships/image" Target="../media/image93.png"/><Relationship Id="rId15" Type="http://schemas.openxmlformats.org/officeDocument/2006/relationships/image" Target="../media/image94.png"/><Relationship Id="rId16" Type="http://schemas.openxmlformats.org/officeDocument/2006/relationships/image" Target="../media/image115.png"/><Relationship Id="rId17" Type="http://schemas.openxmlformats.org/officeDocument/2006/relationships/image" Target="../media/image116.png"/><Relationship Id="rId18" Type="http://schemas.openxmlformats.org/officeDocument/2006/relationships/image" Target="../media/image97.png"/><Relationship Id="rId19" Type="http://schemas.openxmlformats.org/officeDocument/2006/relationships/image" Target="../media/image117.png"/><Relationship Id="rId20" Type="http://schemas.openxmlformats.org/officeDocument/2006/relationships/image" Target="../media/image99.png"/><Relationship Id="rId21" Type="http://schemas.openxmlformats.org/officeDocument/2006/relationships/image" Target="../media/image118.png"/><Relationship Id="rId22" Type="http://schemas.openxmlformats.org/officeDocument/2006/relationships/image" Target="../media/image101.png"/><Relationship Id="rId23" Type="http://schemas.openxmlformats.org/officeDocument/2006/relationships/image" Target="../media/image119.png"/><Relationship Id="rId24" Type="http://schemas.openxmlformats.org/officeDocument/2006/relationships/image" Target="../media/image120.png"/><Relationship Id="rId25" Type="http://schemas.openxmlformats.org/officeDocument/2006/relationships/image" Target="../media/image121.png"/><Relationship Id="rId26" Type="http://schemas.openxmlformats.org/officeDocument/2006/relationships/image" Target="../media/image122.png"/><Relationship Id="rId27" Type="http://schemas.openxmlformats.org/officeDocument/2006/relationships/image" Target="../media/image123.png"/><Relationship Id="rId28" Type="http://schemas.openxmlformats.org/officeDocument/2006/relationships/image" Target="../media/image124.png"/><Relationship Id="rId29" Type="http://schemas.openxmlformats.org/officeDocument/2006/relationships/image" Target="../media/image108.png"/><Relationship Id="rId30" Type="http://schemas.openxmlformats.org/officeDocument/2006/relationships/image" Target="../media/image125.png"/><Relationship Id="rId31" Type="http://schemas.openxmlformats.org/officeDocument/2006/relationships/image" Target="../media/image126.png"/><Relationship Id="rId32" Type="http://schemas.openxmlformats.org/officeDocument/2006/relationships/image" Target="../media/image127.png"/><Relationship Id="rId33" Type="http://schemas.openxmlformats.org/officeDocument/2006/relationships/image" Target="../media/image128.png"/><Relationship Id="rId34" Type="http://schemas.openxmlformats.org/officeDocument/2006/relationships/image" Target="../media/image113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1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Relationship Id="rId3" Type="http://schemas.openxmlformats.org/officeDocument/2006/relationships/image" Target="../media/image6.png"/><Relationship Id="rId4" Type="http://schemas.openxmlformats.org/officeDocument/2006/relationships/image" Target="../media/image2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4.png"/><Relationship Id="rId8" Type="http://schemas.openxmlformats.org/officeDocument/2006/relationships/image" Target="../media/image8.png"/><Relationship Id="rId9" Type="http://schemas.openxmlformats.org/officeDocument/2006/relationships/image" Target="../media/image43.png"/><Relationship Id="rId10" Type="http://schemas.openxmlformats.org/officeDocument/2006/relationships/image" Target="../media/image80.png"/><Relationship Id="rId11" Type="http://schemas.openxmlformats.org/officeDocument/2006/relationships/image" Target="../media/image81.png"/><Relationship Id="rId12" Type="http://schemas.openxmlformats.org/officeDocument/2006/relationships/image" Target="../media/image82.png"/><Relationship Id="rId13" Type="http://schemas.openxmlformats.org/officeDocument/2006/relationships/image" Target="../media/image84.png"/><Relationship Id="rId14" Type="http://schemas.openxmlformats.org/officeDocument/2006/relationships/image" Target="../media/image79.png"/><Relationship Id="rId15" Type="http://schemas.openxmlformats.org/officeDocument/2006/relationships/image" Target="../media/image83.png"/><Relationship Id="rId16" Type="http://schemas.openxmlformats.org/officeDocument/2006/relationships/image" Target="../media/image85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134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6.png"/><Relationship Id="rId3" Type="http://schemas.openxmlformats.org/officeDocument/2006/relationships/image" Target="../media/image135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5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6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7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134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3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20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134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4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4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8.png"/><Relationship Id="rId7" Type="http://schemas.openxmlformats.org/officeDocument/2006/relationships/image" Target="../media/image6.png"/><Relationship Id="rId8" Type="http://schemas.openxmlformats.org/officeDocument/2006/relationships/image" Target="../media/image20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4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3" Type="http://schemas.openxmlformats.org/officeDocument/2006/relationships/image" Target="../media/image133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Relationship Id="rId8" Type="http://schemas.openxmlformats.org/officeDocument/2006/relationships/image" Target="../media/image147.png"/><Relationship Id="rId9" Type="http://schemas.openxmlformats.org/officeDocument/2006/relationships/image" Target="../media/image148.png"/><Relationship Id="rId10" Type="http://schemas.openxmlformats.org/officeDocument/2006/relationships/image" Target="../media/image79.png"/><Relationship Id="rId11" Type="http://schemas.openxmlformats.org/officeDocument/2006/relationships/image" Target="../media/image149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3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8.png"/><Relationship Id="rId7" Type="http://schemas.openxmlformats.org/officeDocument/2006/relationships/image" Target="../media/image20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3" Type="http://schemas.openxmlformats.org/officeDocument/2006/relationships/image" Target="../media/image133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153.png"/><Relationship Id="rId7" Type="http://schemas.openxmlformats.org/officeDocument/2006/relationships/image" Target="../media/image154.png"/><Relationship Id="rId8" Type="http://schemas.openxmlformats.org/officeDocument/2006/relationships/image" Target="../media/image155.png"/><Relationship Id="rId9" Type="http://schemas.openxmlformats.org/officeDocument/2006/relationships/image" Target="../media/image156.png"/><Relationship Id="rId10" Type="http://schemas.openxmlformats.org/officeDocument/2006/relationships/image" Target="../media/image79.png"/><Relationship Id="rId11" Type="http://schemas.openxmlformats.org/officeDocument/2006/relationships/image" Target="../media/image157.png"/><Relationship Id="rId12" Type="http://schemas.openxmlformats.org/officeDocument/2006/relationships/image" Target="../media/image158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4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Relationship Id="rId3" Type="http://schemas.openxmlformats.org/officeDocument/2006/relationships/image" Target="../media/image159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8.png"/><Relationship Id="rId8" Type="http://schemas.openxmlformats.org/officeDocument/2006/relationships/image" Target="../media/image160.png"/><Relationship Id="rId9" Type="http://schemas.openxmlformats.org/officeDocument/2006/relationships/image" Target="../media/image161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134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2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3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3" Type="http://schemas.openxmlformats.org/officeDocument/2006/relationships/image" Target="../media/image20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png"/><Relationship Id="rId18" Type="http://schemas.openxmlformats.org/officeDocument/2006/relationships/image" Target="../media/image19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F06E40"/>
                </a:solidFill>
                <a:uFill>
                  <a:solidFill>
                    <a:srgbClr val="F16F3B"/>
                  </a:solidFill>
                </a:uFill>
              </a:rPr>
              <a:t>Pivotal Cloud Platform Deep Dive</a:t>
            </a:r>
          </a:p>
        </p:txBody>
      </p:sp>
      <p:sp>
        <p:nvSpPr>
          <p:cNvPr id="136" name="Shape 13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Part 2: Architecture and The Operator Experience</a:t>
            </a:r>
          </a:p>
        </p:txBody>
      </p:sp>
      <p:sp>
        <p:nvSpPr>
          <p:cNvPr id="137" name="Shape 137"/>
          <p:cNvSpPr/>
          <p:nvPr/>
        </p:nvSpPr>
        <p:spPr>
          <a:xfrm>
            <a:off x="890587" y="3238773"/>
            <a:ext cx="762000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3EA7BC"/>
                  </a:solidFill>
                </a:uFill>
              </a:rPr>
              <a:t>Pivotal CF Team</a:t>
            </a:r>
          </a:p>
        </p:txBody>
      </p:sp>
      <p:sp>
        <p:nvSpPr>
          <p:cNvPr id="138" name="Shape 13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</a:fld>
          </a:p>
        </p:txBody>
      </p:sp>
      <p:grpSp>
        <p:nvGrpSpPr>
          <p:cNvPr id="434" name="Group 434"/>
          <p:cNvGrpSpPr/>
          <p:nvPr/>
        </p:nvGrpSpPr>
        <p:grpSpPr>
          <a:xfrm>
            <a:off x="5092953" y="561822"/>
            <a:ext cx="3273806" cy="1128032"/>
            <a:chOff x="-236363" y="0"/>
            <a:chExt cx="3273805" cy="1128031"/>
          </a:xfrm>
        </p:grpSpPr>
        <p:sp>
          <p:nvSpPr>
            <p:cNvPr id="432" name="Shape 432"/>
            <p:cNvSpPr/>
            <p:nvPr/>
          </p:nvSpPr>
          <p:spPr>
            <a:xfrm>
              <a:off x="784502" y="221689"/>
              <a:ext cx="2252940" cy="575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marL="457200" indent="-228600" defTabSz="457200">
                <a:defRPr sz="1700">
                  <a:solidFill>
                    <a:srgbClr val="848387"/>
                  </a:solidFill>
                  <a:uFillTx/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700">
                  <a:solidFill>
                    <a:srgbClr val="848387"/>
                  </a:solidFill>
                </a:rPr>
                <a:t>Install runtime and container</a:t>
              </a:r>
            </a:p>
          </p:txBody>
        </p:sp>
        <p:pic>
          <p:nvPicPr>
            <p:cNvPr id="433" name="pasted-imag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236364" y="0"/>
              <a:ext cx="1128032" cy="11280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3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9918" y="504210"/>
            <a:ext cx="1209445" cy="151180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66363" y="988167"/>
            <a:ext cx="2585381" cy="543892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sp>
        <p:nvSpPr>
          <p:cNvPr id="437" name="Shape 437"/>
          <p:cNvSpPr/>
          <p:nvPr/>
        </p:nvSpPr>
        <p:spPr>
          <a:xfrm>
            <a:off x="2176705" y="656519"/>
            <a:ext cx="1602989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 lvl="0">
              <a:defRPr b="0"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Deploy to dev</a:t>
            </a:r>
          </a:p>
        </p:txBody>
      </p:sp>
    </p:spTree>
  </p:cSld>
  <p:clrMapOvr>
    <a:masterClrMapping/>
  </p:clrMapOvr>
  <p:transition spd="fast" advClick="0" advTm="0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nodeType="afterEffect" presetClass="entr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37" grpId="1"/>
      <p:bldP build="whole" bldLvl="1" animBg="1" rev="0" advAuto="0" spid="434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</a:fld>
          </a:p>
        </p:txBody>
      </p:sp>
      <p:grpSp>
        <p:nvGrpSpPr>
          <p:cNvPr id="442" name="Group 442"/>
          <p:cNvGrpSpPr/>
          <p:nvPr/>
        </p:nvGrpSpPr>
        <p:grpSpPr>
          <a:xfrm>
            <a:off x="5469016" y="104621"/>
            <a:ext cx="3037443" cy="891670"/>
            <a:chOff x="0" y="0"/>
            <a:chExt cx="3037441" cy="891668"/>
          </a:xfrm>
        </p:grpSpPr>
        <p:sp>
          <p:nvSpPr>
            <p:cNvPr id="440" name="Shape 440"/>
            <p:cNvSpPr/>
            <p:nvPr/>
          </p:nvSpPr>
          <p:spPr>
            <a:xfrm>
              <a:off x="784502" y="221689"/>
              <a:ext cx="2252940" cy="575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marL="457200" indent="-228600" defTabSz="457200">
                <a:defRPr sz="1400">
                  <a:solidFill>
                    <a:srgbClr val="848387"/>
                  </a:solidFill>
                  <a:uFillTx/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848387"/>
                  </a:solidFill>
                </a:rPr>
                <a:t>Install runtime and container</a:t>
              </a:r>
            </a:p>
          </p:txBody>
        </p:sp>
        <p:pic>
          <p:nvPicPr>
            <p:cNvPr id="441" name="pasted-imag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1668" cy="8916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43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9918" y="504210"/>
            <a:ext cx="1209445" cy="151180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4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66363" y="988167"/>
            <a:ext cx="2585381" cy="543892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grpSp>
        <p:nvGrpSpPr>
          <p:cNvPr id="447" name="Group 447"/>
          <p:cNvGrpSpPr/>
          <p:nvPr/>
        </p:nvGrpSpPr>
        <p:grpSpPr>
          <a:xfrm>
            <a:off x="4908992" y="990796"/>
            <a:ext cx="3668950" cy="1212013"/>
            <a:chOff x="241922" y="-59179"/>
            <a:chExt cx="3668949" cy="1212011"/>
          </a:xfrm>
        </p:grpSpPr>
        <p:pic>
          <p:nvPicPr>
            <p:cNvPr id="445" name="pasted-image.png"/>
            <p:cNvPicPr/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2919225" y="-59180"/>
              <a:ext cx="991647" cy="12120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6" name="Shape 446"/>
            <p:cNvSpPr/>
            <p:nvPr/>
          </p:nvSpPr>
          <p:spPr>
            <a:xfrm>
              <a:off x="241922" y="203914"/>
              <a:ext cx="3331134" cy="6858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lvl="0" marL="457200" indent="-228600" defTabSz="457200">
                <a:defRPr>
                  <a:solidFill>
                    <a:srgbClr val="000000"/>
                  </a:solidFill>
                  <a:uFillTx/>
                </a:defRPr>
              </a:pPr>
              <a:r>
                <a:rPr sz="1600">
                  <a:solidFill>
                    <a:srgbClr val="848387"/>
                  </a:solidFill>
                  <a:latin typeface="Cooper Black"/>
                  <a:ea typeface="Cooper Black"/>
                  <a:cs typeface="Cooper Black"/>
                  <a:sym typeface="Cooper Black"/>
                </a:rPr>
                <a:t>Install services (db, </a:t>
              </a:r>
              <a:endParaRPr sz="1600">
                <a:solidFill>
                  <a:srgbClr val="848387"/>
                </a:solidFill>
                <a:latin typeface="Cooper Black"/>
                <a:ea typeface="Cooper Black"/>
                <a:cs typeface="Cooper Black"/>
                <a:sym typeface="Cooper Black"/>
              </a:endParaRPr>
            </a:p>
            <a:p>
              <a:pPr lvl="0" marL="457200" indent="-228600" defTabSz="457200">
                <a:defRPr>
                  <a:solidFill>
                    <a:srgbClr val="000000"/>
                  </a:solidFill>
                  <a:uFillTx/>
                </a:defRPr>
              </a:pPr>
              <a:r>
                <a:rPr sz="1600">
                  <a:solidFill>
                    <a:srgbClr val="848387"/>
                  </a:solidFill>
                  <a:latin typeface="Cooper Black"/>
                  <a:ea typeface="Cooper Black"/>
                  <a:cs typeface="Cooper Black"/>
                  <a:sym typeface="Cooper Black"/>
                </a:rPr>
                <a:t>messaging, hadoop, …)</a:t>
              </a:r>
            </a:p>
          </p:txBody>
        </p:sp>
      </p:grpSp>
      <p:sp>
        <p:nvSpPr>
          <p:cNvPr id="448" name="Shape 448"/>
          <p:cNvSpPr/>
          <p:nvPr/>
        </p:nvSpPr>
        <p:spPr>
          <a:xfrm>
            <a:off x="2176705" y="656519"/>
            <a:ext cx="1602989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 lvl="0">
              <a:defRPr b="0"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Deploy to dev</a:t>
            </a:r>
          </a:p>
        </p:txBody>
      </p:sp>
    </p:spTree>
  </p:cSld>
  <p:clrMapOvr>
    <a:masterClrMapping/>
  </p:clrMapOvr>
  <p:transition spd="fast" advClick="0" advTm="0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4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</a:fld>
          </a:p>
        </p:txBody>
      </p:sp>
      <p:grpSp>
        <p:nvGrpSpPr>
          <p:cNvPr id="453" name="Group 453"/>
          <p:cNvGrpSpPr/>
          <p:nvPr/>
        </p:nvGrpSpPr>
        <p:grpSpPr>
          <a:xfrm>
            <a:off x="5469016" y="104621"/>
            <a:ext cx="3037443" cy="891670"/>
            <a:chOff x="0" y="0"/>
            <a:chExt cx="3037441" cy="891668"/>
          </a:xfrm>
        </p:grpSpPr>
        <p:sp>
          <p:nvSpPr>
            <p:cNvPr id="451" name="Shape 451"/>
            <p:cNvSpPr/>
            <p:nvPr/>
          </p:nvSpPr>
          <p:spPr>
            <a:xfrm>
              <a:off x="784502" y="221689"/>
              <a:ext cx="2252940" cy="575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marL="457200" indent="-228600" defTabSz="457200">
                <a:defRPr sz="1400">
                  <a:solidFill>
                    <a:srgbClr val="848387"/>
                  </a:solidFill>
                  <a:uFillTx/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848387"/>
                  </a:solidFill>
                </a:rPr>
                <a:t>Install runtime and container</a:t>
              </a:r>
            </a:p>
          </p:txBody>
        </p:sp>
        <p:pic>
          <p:nvPicPr>
            <p:cNvPr id="452" name="pasted-imag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1668" cy="8916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54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9918" y="504210"/>
            <a:ext cx="1209445" cy="1511806"/>
          </a:xfrm>
          <a:prstGeom prst="rect">
            <a:avLst/>
          </a:prstGeom>
          <a:ln w="12700">
            <a:miter lim="400000"/>
          </a:ln>
        </p:spPr>
      </p:pic>
      <p:pic>
        <p:nvPicPr>
          <p:cNvPr id="455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66363" y="988167"/>
            <a:ext cx="2585381" cy="543892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grpSp>
        <p:nvGrpSpPr>
          <p:cNvPr id="458" name="Group 458"/>
          <p:cNvGrpSpPr/>
          <p:nvPr/>
        </p:nvGrpSpPr>
        <p:grpSpPr>
          <a:xfrm>
            <a:off x="5061573" y="990796"/>
            <a:ext cx="3354053" cy="953837"/>
            <a:chOff x="514045" y="-62594"/>
            <a:chExt cx="3354051" cy="953835"/>
          </a:xfrm>
        </p:grpSpPr>
        <p:pic>
          <p:nvPicPr>
            <p:cNvPr id="456" name="pasted-image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087686" y="-62595"/>
              <a:ext cx="780412" cy="9538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57" name="Shape 457"/>
            <p:cNvSpPr/>
            <p:nvPr/>
          </p:nvSpPr>
          <p:spPr>
            <a:xfrm>
              <a:off x="514045" y="117317"/>
              <a:ext cx="3144307" cy="4863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lvl="0" marL="457200" indent="-228600" defTabSz="457200">
                <a:defRPr>
                  <a:solidFill>
                    <a:srgbClr val="000000"/>
                  </a:solidFill>
                  <a:uFillTx/>
                </a:defRPr>
              </a:pPr>
              <a:r>
                <a:rPr sz="1400">
                  <a:solidFill>
                    <a:srgbClr val="848387"/>
                  </a:solidFill>
                  <a:latin typeface="Cooper Black"/>
                  <a:ea typeface="Cooper Black"/>
                  <a:cs typeface="Cooper Black"/>
                  <a:sym typeface="Cooper Black"/>
                </a:rPr>
                <a:t>Install services (db, </a:t>
              </a:r>
              <a:endParaRPr sz="1400">
                <a:solidFill>
                  <a:srgbClr val="848387"/>
                </a:solidFill>
                <a:latin typeface="Cooper Black"/>
                <a:ea typeface="Cooper Black"/>
                <a:cs typeface="Cooper Black"/>
                <a:sym typeface="Cooper Black"/>
              </a:endParaRPr>
            </a:p>
            <a:p>
              <a:pPr lvl="0" marL="457200" indent="-228600" defTabSz="457200">
                <a:defRPr>
                  <a:solidFill>
                    <a:srgbClr val="000000"/>
                  </a:solidFill>
                  <a:uFillTx/>
                </a:defRPr>
              </a:pPr>
              <a:r>
                <a:rPr sz="1400">
                  <a:solidFill>
                    <a:srgbClr val="848387"/>
                  </a:solidFill>
                  <a:latin typeface="Cooper Black"/>
                  <a:ea typeface="Cooper Black"/>
                  <a:cs typeface="Cooper Black"/>
                  <a:sym typeface="Cooper Black"/>
                </a:rPr>
                <a:t>messaging, hadoop, …)</a:t>
              </a:r>
            </a:p>
          </p:txBody>
        </p:sp>
      </p:grpSp>
      <p:grpSp>
        <p:nvGrpSpPr>
          <p:cNvPr id="461" name="Group 461"/>
          <p:cNvGrpSpPr/>
          <p:nvPr/>
        </p:nvGrpSpPr>
        <p:grpSpPr>
          <a:xfrm>
            <a:off x="4669340" y="1773060"/>
            <a:ext cx="3897306" cy="1179634"/>
            <a:chOff x="-96875" y="85153"/>
            <a:chExt cx="3897304" cy="1179633"/>
          </a:xfrm>
        </p:grpSpPr>
        <p:sp>
          <p:nvSpPr>
            <p:cNvPr id="459" name="Shape 459"/>
            <p:cNvSpPr/>
            <p:nvPr/>
          </p:nvSpPr>
          <p:spPr>
            <a:xfrm>
              <a:off x="746268" y="375250"/>
              <a:ext cx="3054162" cy="853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marL="457200" indent="-228600" defTabSz="457200">
                <a:defRPr sz="1700">
                  <a:solidFill>
                    <a:srgbClr val="848387"/>
                  </a:solidFill>
                  <a:uFillTx/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700">
                  <a:solidFill>
                    <a:srgbClr val="848387"/>
                  </a:solidFill>
                </a:rPr>
                <a:t>Setup load-balancing, SSL termination and dynamic routing</a:t>
              </a:r>
            </a:p>
          </p:txBody>
        </p:sp>
        <p:pic>
          <p:nvPicPr>
            <p:cNvPr id="460" name="pasted-image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96876" y="85153"/>
              <a:ext cx="947283" cy="11796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62" name="Shape 462"/>
          <p:cNvSpPr/>
          <p:nvPr/>
        </p:nvSpPr>
        <p:spPr>
          <a:xfrm>
            <a:off x="2176705" y="656519"/>
            <a:ext cx="1602989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 lvl="0">
              <a:defRPr b="0"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Deploy to dev</a:t>
            </a:r>
          </a:p>
        </p:txBody>
      </p:sp>
    </p:spTree>
  </p:cSld>
  <p:clrMapOvr>
    <a:masterClrMapping/>
  </p:clrMapOvr>
  <p:transition spd="fast" advClick="0" advTm="0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61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</a:fld>
          </a:p>
        </p:txBody>
      </p:sp>
      <p:grpSp>
        <p:nvGrpSpPr>
          <p:cNvPr id="467" name="Group 467"/>
          <p:cNvGrpSpPr/>
          <p:nvPr/>
        </p:nvGrpSpPr>
        <p:grpSpPr>
          <a:xfrm>
            <a:off x="5469016" y="104621"/>
            <a:ext cx="3037443" cy="891670"/>
            <a:chOff x="0" y="0"/>
            <a:chExt cx="3037441" cy="891668"/>
          </a:xfrm>
        </p:grpSpPr>
        <p:sp>
          <p:nvSpPr>
            <p:cNvPr id="465" name="Shape 465"/>
            <p:cNvSpPr/>
            <p:nvPr/>
          </p:nvSpPr>
          <p:spPr>
            <a:xfrm>
              <a:off x="784502" y="221689"/>
              <a:ext cx="2252940" cy="575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marL="457200" indent="-228600" defTabSz="457200">
                <a:defRPr sz="1400">
                  <a:solidFill>
                    <a:srgbClr val="848387"/>
                  </a:solidFill>
                  <a:uFillTx/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848387"/>
                  </a:solidFill>
                </a:rPr>
                <a:t>Install runtime and container</a:t>
              </a:r>
            </a:p>
          </p:txBody>
        </p:sp>
        <p:pic>
          <p:nvPicPr>
            <p:cNvPr id="466" name="pasted-imag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1668" cy="8916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68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9918" y="504210"/>
            <a:ext cx="1209445" cy="1511806"/>
          </a:xfrm>
          <a:prstGeom prst="rect">
            <a:avLst/>
          </a:prstGeom>
          <a:ln w="12700">
            <a:miter lim="400000"/>
          </a:ln>
        </p:spPr>
      </p:pic>
      <p:pic>
        <p:nvPicPr>
          <p:cNvPr id="469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66363" y="988167"/>
            <a:ext cx="2585381" cy="543892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grpSp>
        <p:nvGrpSpPr>
          <p:cNvPr id="472" name="Group 472"/>
          <p:cNvGrpSpPr/>
          <p:nvPr/>
        </p:nvGrpSpPr>
        <p:grpSpPr>
          <a:xfrm>
            <a:off x="5033800" y="1773060"/>
            <a:ext cx="3507446" cy="882510"/>
            <a:chOff x="267585" y="85153"/>
            <a:chExt cx="3507444" cy="882509"/>
          </a:xfrm>
        </p:grpSpPr>
        <p:sp>
          <p:nvSpPr>
            <p:cNvPr id="470" name="Shape 470"/>
            <p:cNvSpPr/>
            <p:nvPr/>
          </p:nvSpPr>
          <p:spPr>
            <a:xfrm>
              <a:off x="720868" y="266623"/>
              <a:ext cx="3054162" cy="701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marL="457200" indent="-228600" defTabSz="457200">
                <a:defRPr sz="1400">
                  <a:solidFill>
                    <a:srgbClr val="848387"/>
                  </a:solidFill>
                  <a:uFillTx/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848387"/>
                  </a:solidFill>
                </a:rPr>
                <a:t>Setup load-balancing, SSL termination and dynamic routing</a:t>
              </a:r>
            </a:p>
          </p:txBody>
        </p:sp>
        <p:pic>
          <p:nvPicPr>
            <p:cNvPr id="471" name="pasted-image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67585" y="85153"/>
              <a:ext cx="582822" cy="7257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75" name="Group 475"/>
          <p:cNvGrpSpPr/>
          <p:nvPr/>
        </p:nvGrpSpPr>
        <p:grpSpPr>
          <a:xfrm>
            <a:off x="5300418" y="2544361"/>
            <a:ext cx="3361840" cy="1108397"/>
            <a:chOff x="-139700" y="-616952"/>
            <a:chExt cx="3361838" cy="1108396"/>
          </a:xfrm>
        </p:grpSpPr>
        <p:sp>
          <p:nvSpPr>
            <p:cNvPr id="473" name="Shape 473"/>
            <p:cNvSpPr/>
            <p:nvPr/>
          </p:nvSpPr>
          <p:spPr>
            <a:xfrm>
              <a:off x="-139700" y="-452142"/>
              <a:ext cx="3054162" cy="599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marL="457200" indent="-228600" defTabSz="457200">
                <a:defRPr sz="1700">
                  <a:solidFill>
                    <a:srgbClr val="848387"/>
                  </a:solidFill>
                  <a:uFillTx/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700">
                  <a:solidFill>
                    <a:srgbClr val="848387"/>
                  </a:solidFill>
                </a:rPr>
                <a:t>Setup / config High Availability</a:t>
              </a:r>
            </a:p>
          </p:txBody>
        </p:sp>
        <p:pic>
          <p:nvPicPr>
            <p:cNvPr id="474" name="pasted-image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217192" y="-616953"/>
              <a:ext cx="1004947" cy="11083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76" name="Shape 476"/>
          <p:cNvSpPr/>
          <p:nvPr/>
        </p:nvSpPr>
        <p:spPr>
          <a:xfrm>
            <a:off x="2176705" y="656519"/>
            <a:ext cx="1602989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 lvl="0">
              <a:defRPr b="0"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Deploy to dev</a:t>
            </a:r>
          </a:p>
        </p:txBody>
      </p:sp>
      <p:grpSp>
        <p:nvGrpSpPr>
          <p:cNvPr id="479" name="Group 479"/>
          <p:cNvGrpSpPr/>
          <p:nvPr/>
        </p:nvGrpSpPr>
        <p:grpSpPr>
          <a:xfrm>
            <a:off x="5061573" y="990796"/>
            <a:ext cx="3354053" cy="953837"/>
            <a:chOff x="514045" y="-62594"/>
            <a:chExt cx="3354051" cy="953835"/>
          </a:xfrm>
        </p:grpSpPr>
        <p:pic>
          <p:nvPicPr>
            <p:cNvPr id="477" name="pasted-image.pn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087686" y="-62595"/>
              <a:ext cx="780412" cy="9538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78" name="Shape 478"/>
            <p:cNvSpPr/>
            <p:nvPr/>
          </p:nvSpPr>
          <p:spPr>
            <a:xfrm>
              <a:off x="514045" y="117317"/>
              <a:ext cx="3144307" cy="4863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lvl="0" marL="457200" indent="-228600" defTabSz="457200">
                <a:defRPr>
                  <a:solidFill>
                    <a:srgbClr val="000000"/>
                  </a:solidFill>
                  <a:uFillTx/>
                </a:defRPr>
              </a:pPr>
              <a:r>
                <a:rPr sz="1400">
                  <a:solidFill>
                    <a:srgbClr val="848387"/>
                  </a:solidFill>
                  <a:latin typeface="Cooper Black"/>
                  <a:ea typeface="Cooper Black"/>
                  <a:cs typeface="Cooper Black"/>
                  <a:sym typeface="Cooper Black"/>
                </a:rPr>
                <a:t>Install services (db, </a:t>
              </a:r>
              <a:endParaRPr sz="1400">
                <a:solidFill>
                  <a:srgbClr val="848387"/>
                </a:solidFill>
                <a:latin typeface="Cooper Black"/>
                <a:ea typeface="Cooper Black"/>
                <a:cs typeface="Cooper Black"/>
                <a:sym typeface="Cooper Black"/>
              </a:endParaRPr>
            </a:p>
            <a:p>
              <a:pPr lvl="0" marL="457200" indent="-228600" defTabSz="457200">
                <a:defRPr>
                  <a:solidFill>
                    <a:srgbClr val="000000"/>
                  </a:solidFill>
                  <a:uFillTx/>
                </a:defRPr>
              </a:pPr>
              <a:r>
                <a:rPr sz="1400">
                  <a:solidFill>
                    <a:srgbClr val="848387"/>
                  </a:solidFill>
                  <a:latin typeface="Cooper Black"/>
                  <a:ea typeface="Cooper Black"/>
                  <a:cs typeface="Cooper Black"/>
                  <a:sym typeface="Cooper Black"/>
                </a:rPr>
                <a:t>messaging, hadoop, …)</a:t>
              </a:r>
            </a:p>
          </p:txBody>
        </p:sp>
      </p:grpSp>
    </p:spTree>
  </p:cSld>
  <p:clrMapOvr>
    <a:masterClrMapping/>
  </p:clrMapOvr>
  <p:transition spd="fast" advClick="0" advTm="0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7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</a:fld>
          </a:p>
        </p:txBody>
      </p:sp>
      <p:grpSp>
        <p:nvGrpSpPr>
          <p:cNvPr id="484" name="Group 484"/>
          <p:cNvGrpSpPr/>
          <p:nvPr/>
        </p:nvGrpSpPr>
        <p:grpSpPr>
          <a:xfrm>
            <a:off x="5469016" y="104621"/>
            <a:ext cx="3037443" cy="891670"/>
            <a:chOff x="0" y="0"/>
            <a:chExt cx="3037441" cy="891668"/>
          </a:xfrm>
        </p:grpSpPr>
        <p:sp>
          <p:nvSpPr>
            <p:cNvPr id="482" name="Shape 482"/>
            <p:cNvSpPr/>
            <p:nvPr/>
          </p:nvSpPr>
          <p:spPr>
            <a:xfrm>
              <a:off x="784502" y="221689"/>
              <a:ext cx="2252940" cy="575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marL="457200" indent="-228600" defTabSz="457200">
                <a:defRPr sz="1400">
                  <a:solidFill>
                    <a:srgbClr val="848387"/>
                  </a:solidFill>
                  <a:uFillTx/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848387"/>
                  </a:solidFill>
                </a:rPr>
                <a:t>Install runtime and container</a:t>
              </a:r>
            </a:p>
          </p:txBody>
        </p:sp>
        <p:pic>
          <p:nvPicPr>
            <p:cNvPr id="483" name="pasted-imag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1668" cy="8916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8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9918" y="504210"/>
            <a:ext cx="1209445" cy="151180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6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66363" y="988167"/>
            <a:ext cx="2585381" cy="543892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grpSp>
        <p:nvGrpSpPr>
          <p:cNvPr id="489" name="Group 489"/>
          <p:cNvGrpSpPr/>
          <p:nvPr/>
        </p:nvGrpSpPr>
        <p:grpSpPr>
          <a:xfrm>
            <a:off x="5033800" y="1773060"/>
            <a:ext cx="3507446" cy="882510"/>
            <a:chOff x="267585" y="85153"/>
            <a:chExt cx="3507444" cy="882509"/>
          </a:xfrm>
        </p:grpSpPr>
        <p:sp>
          <p:nvSpPr>
            <p:cNvPr id="487" name="Shape 487"/>
            <p:cNvSpPr/>
            <p:nvPr/>
          </p:nvSpPr>
          <p:spPr>
            <a:xfrm>
              <a:off x="720868" y="266623"/>
              <a:ext cx="3054162" cy="701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marL="457200" indent="-228600" defTabSz="457200">
                <a:defRPr sz="1400">
                  <a:solidFill>
                    <a:srgbClr val="848387"/>
                  </a:solidFill>
                  <a:uFillTx/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848387"/>
                  </a:solidFill>
                </a:rPr>
                <a:t>Setup load-balancing, SSL termination and dynamic routing</a:t>
              </a:r>
            </a:p>
          </p:txBody>
        </p:sp>
        <p:pic>
          <p:nvPicPr>
            <p:cNvPr id="488" name="pasted-image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67585" y="85153"/>
              <a:ext cx="582822" cy="7257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92" name="Group 492"/>
          <p:cNvGrpSpPr/>
          <p:nvPr/>
        </p:nvGrpSpPr>
        <p:grpSpPr>
          <a:xfrm>
            <a:off x="5783018" y="2607861"/>
            <a:ext cx="3054163" cy="802064"/>
            <a:chOff x="342900" y="-553452"/>
            <a:chExt cx="3054161" cy="802063"/>
          </a:xfrm>
        </p:grpSpPr>
        <p:sp>
          <p:nvSpPr>
            <p:cNvPr id="490" name="Shape 490"/>
            <p:cNvSpPr/>
            <p:nvPr/>
          </p:nvSpPr>
          <p:spPr>
            <a:xfrm>
              <a:off x="342900" y="-465507"/>
              <a:ext cx="3054162" cy="497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marL="457200" indent="-228600" defTabSz="457200">
                <a:defRPr sz="1400">
                  <a:solidFill>
                    <a:srgbClr val="848387"/>
                  </a:solidFill>
                  <a:uFillTx/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848387"/>
                  </a:solidFill>
                </a:rPr>
                <a:t>Setup / config High Availability</a:t>
              </a:r>
            </a:p>
          </p:txBody>
        </p:sp>
        <p:pic>
          <p:nvPicPr>
            <p:cNvPr id="491" name="pasted-image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306092" y="-553453"/>
              <a:ext cx="727205" cy="8020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95" name="Group 495"/>
          <p:cNvGrpSpPr/>
          <p:nvPr/>
        </p:nvGrpSpPr>
        <p:grpSpPr>
          <a:xfrm>
            <a:off x="5258117" y="3185545"/>
            <a:ext cx="3647206" cy="1414669"/>
            <a:chOff x="1787065" y="-47045"/>
            <a:chExt cx="3647204" cy="1414668"/>
          </a:xfrm>
        </p:grpSpPr>
        <p:pic>
          <p:nvPicPr>
            <p:cNvPr id="493" name="pasted-image.pn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787065" y="-47046"/>
              <a:ext cx="972586" cy="14146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94" name="Shape 494"/>
            <p:cNvSpPr/>
            <p:nvPr/>
          </p:nvSpPr>
          <p:spPr>
            <a:xfrm>
              <a:off x="2667000" y="487568"/>
              <a:ext cx="2767271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marL="457200" indent="-228600" defTabSz="457200">
                <a:defRPr sz="1700">
                  <a:solidFill>
                    <a:srgbClr val="848387"/>
                  </a:solidFill>
                  <a:uFillTx/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700">
                  <a:solidFill>
                    <a:srgbClr val="848387"/>
                  </a:solidFill>
                </a:rPr>
                <a:t>Setup APM</a:t>
              </a:r>
            </a:p>
          </p:txBody>
        </p:sp>
      </p:grpSp>
      <p:sp>
        <p:nvSpPr>
          <p:cNvPr id="496" name="Shape 496"/>
          <p:cNvSpPr/>
          <p:nvPr/>
        </p:nvSpPr>
        <p:spPr>
          <a:xfrm>
            <a:off x="2176705" y="656519"/>
            <a:ext cx="1602989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 lvl="0">
              <a:defRPr b="0"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Deploy to dev</a:t>
            </a:r>
          </a:p>
        </p:txBody>
      </p:sp>
      <p:grpSp>
        <p:nvGrpSpPr>
          <p:cNvPr id="499" name="Group 499"/>
          <p:cNvGrpSpPr/>
          <p:nvPr/>
        </p:nvGrpSpPr>
        <p:grpSpPr>
          <a:xfrm>
            <a:off x="5061573" y="990796"/>
            <a:ext cx="3354053" cy="953837"/>
            <a:chOff x="514045" y="-62594"/>
            <a:chExt cx="3354051" cy="953835"/>
          </a:xfrm>
        </p:grpSpPr>
        <p:pic>
          <p:nvPicPr>
            <p:cNvPr id="497" name="pasted-image.png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3087686" y="-62595"/>
              <a:ext cx="780412" cy="9538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98" name="Shape 498"/>
            <p:cNvSpPr/>
            <p:nvPr/>
          </p:nvSpPr>
          <p:spPr>
            <a:xfrm>
              <a:off x="514045" y="117317"/>
              <a:ext cx="3144307" cy="4863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lvl="0" marL="457200" indent="-228600" defTabSz="457200">
                <a:defRPr>
                  <a:solidFill>
                    <a:srgbClr val="000000"/>
                  </a:solidFill>
                  <a:uFillTx/>
                </a:defRPr>
              </a:pPr>
              <a:r>
                <a:rPr sz="1400">
                  <a:solidFill>
                    <a:srgbClr val="848387"/>
                  </a:solidFill>
                  <a:latin typeface="Cooper Black"/>
                  <a:ea typeface="Cooper Black"/>
                  <a:cs typeface="Cooper Black"/>
                  <a:sym typeface="Cooper Black"/>
                </a:rPr>
                <a:t>Install services (db, </a:t>
              </a:r>
              <a:endParaRPr sz="1400">
                <a:solidFill>
                  <a:srgbClr val="848387"/>
                </a:solidFill>
                <a:latin typeface="Cooper Black"/>
                <a:ea typeface="Cooper Black"/>
                <a:cs typeface="Cooper Black"/>
                <a:sym typeface="Cooper Black"/>
              </a:endParaRPr>
            </a:p>
            <a:p>
              <a:pPr lvl="0" marL="457200" indent="-228600" defTabSz="457200">
                <a:defRPr>
                  <a:solidFill>
                    <a:srgbClr val="000000"/>
                  </a:solidFill>
                  <a:uFillTx/>
                </a:defRPr>
              </a:pPr>
              <a:r>
                <a:rPr sz="1400">
                  <a:solidFill>
                    <a:srgbClr val="848387"/>
                  </a:solidFill>
                  <a:latin typeface="Cooper Black"/>
                  <a:ea typeface="Cooper Black"/>
                  <a:cs typeface="Cooper Black"/>
                  <a:sym typeface="Cooper Black"/>
                </a:rPr>
                <a:t>messaging, hadoop, …)</a:t>
              </a:r>
            </a:p>
          </p:txBody>
        </p:sp>
      </p:grpSp>
    </p:spTree>
  </p:cSld>
  <p:clrMapOvr>
    <a:masterClrMapping/>
  </p:clrMapOvr>
  <p:transition spd="fast" advClick="0" advTm="0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9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</a:fld>
          </a:p>
        </p:txBody>
      </p:sp>
      <p:grpSp>
        <p:nvGrpSpPr>
          <p:cNvPr id="504" name="Group 504"/>
          <p:cNvGrpSpPr/>
          <p:nvPr/>
        </p:nvGrpSpPr>
        <p:grpSpPr>
          <a:xfrm>
            <a:off x="5469016" y="104621"/>
            <a:ext cx="3037443" cy="891670"/>
            <a:chOff x="0" y="0"/>
            <a:chExt cx="3037441" cy="891668"/>
          </a:xfrm>
        </p:grpSpPr>
        <p:sp>
          <p:nvSpPr>
            <p:cNvPr id="502" name="Shape 502"/>
            <p:cNvSpPr/>
            <p:nvPr/>
          </p:nvSpPr>
          <p:spPr>
            <a:xfrm>
              <a:off x="784502" y="221689"/>
              <a:ext cx="2252940" cy="575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marL="457200" indent="-228600" defTabSz="457200">
                <a:defRPr sz="1400">
                  <a:solidFill>
                    <a:srgbClr val="848387"/>
                  </a:solidFill>
                  <a:uFillTx/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848387"/>
                  </a:solidFill>
                </a:rPr>
                <a:t>Install runtime and container</a:t>
              </a:r>
            </a:p>
          </p:txBody>
        </p:sp>
        <p:pic>
          <p:nvPicPr>
            <p:cNvPr id="503" name="pasted-imag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1668" cy="8916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0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9918" y="504210"/>
            <a:ext cx="1209445" cy="1511806"/>
          </a:xfrm>
          <a:prstGeom prst="rect">
            <a:avLst/>
          </a:prstGeom>
          <a:ln w="12700">
            <a:miter lim="400000"/>
          </a:ln>
        </p:spPr>
      </p:pic>
      <p:pic>
        <p:nvPicPr>
          <p:cNvPr id="506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66363" y="988167"/>
            <a:ext cx="2585381" cy="543892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grpSp>
        <p:nvGrpSpPr>
          <p:cNvPr id="509" name="Group 509"/>
          <p:cNvGrpSpPr/>
          <p:nvPr/>
        </p:nvGrpSpPr>
        <p:grpSpPr>
          <a:xfrm>
            <a:off x="5033800" y="1773060"/>
            <a:ext cx="3507446" cy="882510"/>
            <a:chOff x="267585" y="85153"/>
            <a:chExt cx="3507444" cy="882509"/>
          </a:xfrm>
        </p:grpSpPr>
        <p:sp>
          <p:nvSpPr>
            <p:cNvPr id="507" name="Shape 507"/>
            <p:cNvSpPr/>
            <p:nvPr/>
          </p:nvSpPr>
          <p:spPr>
            <a:xfrm>
              <a:off x="720868" y="266623"/>
              <a:ext cx="3054162" cy="701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marL="457200" indent="-228600" defTabSz="457200">
                <a:defRPr sz="1400">
                  <a:solidFill>
                    <a:srgbClr val="848387"/>
                  </a:solidFill>
                  <a:uFillTx/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848387"/>
                  </a:solidFill>
                </a:rPr>
                <a:t>Setup load-balancing, SSL termination and dynamic routing</a:t>
              </a:r>
            </a:p>
          </p:txBody>
        </p:sp>
        <p:pic>
          <p:nvPicPr>
            <p:cNvPr id="508" name="pasted-image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67585" y="85153"/>
              <a:ext cx="582822" cy="7257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12" name="Group 512"/>
          <p:cNvGrpSpPr/>
          <p:nvPr/>
        </p:nvGrpSpPr>
        <p:grpSpPr>
          <a:xfrm>
            <a:off x="5783018" y="2607861"/>
            <a:ext cx="3054163" cy="802064"/>
            <a:chOff x="342900" y="-553452"/>
            <a:chExt cx="3054161" cy="802063"/>
          </a:xfrm>
        </p:grpSpPr>
        <p:sp>
          <p:nvSpPr>
            <p:cNvPr id="510" name="Shape 510"/>
            <p:cNvSpPr/>
            <p:nvPr/>
          </p:nvSpPr>
          <p:spPr>
            <a:xfrm>
              <a:off x="342900" y="-465507"/>
              <a:ext cx="3054162" cy="497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marL="457200" indent="-228600" defTabSz="457200">
                <a:defRPr sz="1400">
                  <a:solidFill>
                    <a:srgbClr val="848387"/>
                  </a:solidFill>
                  <a:uFillTx/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848387"/>
                  </a:solidFill>
                </a:rPr>
                <a:t>Setup / config High Availability</a:t>
              </a:r>
            </a:p>
          </p:txBody>
        </p:sp>
        <p:pic>
          <p:nvPicPr>
            <p:cNvPr id="511" name="pasted-image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306092" y="-553453"/>
              <a:ext cx="727205" cy="8020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15" name="Group 515"/>
          <p:cNvGrpSpPr/>
          <p:nvPr/>
        </p:nvGrpSpPr>
        <p:grpSpPr>
          <a:xfrm>
            <a:off x="5054475" y="2944083"/>
            <a:ext cx="3368248" cy="935021"/>
            <a:chOff x="1989823" y="-47045"/>
            <a:chExt cx="3368246" cy="935020"/>
          </a:xfrm>
        </p:grpSpPr>
        <p:pic>
          <p:nvPicPr>
            <p:cNvPr id="513" name="pasted-image.pn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989823" y="-47046"/>
              <a:ext cx="642828" cy="9350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14" name="Shape 514"/>
            <p:cNvSpPr/>
            <p:nvPr/>
          </p:nvSpPr>
          <p:spPr>
            <a:xfrm>
              <a:off x="2590800" y="342900"/>
              <a:ext cx="2767271" cy="294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marL="457200" indent="-228600" defTabSz="457200">
                <a:defRPr sz="1400">
                  <a:solidFill>
                    <a:srgbClr val="848387"/>
                  </a:solidFill>
                  <a:uFillTx/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848387"/>
                  </a:solidFill>
                </a:rPr>
                <a:t>Setup APM</a:t>
              </a:r>
            </a:p>
          </p:txBody>
        </p:sp>
      </p:grpSp>
      <p:grpSp>
        <p:nvGrpSpPr>
          <p:cNvPr id="518" name="Group 518"/>
          <p:cNvGrpSpPr/>
          <p:nvPr/>
        </p:nvGrpSpPr>
        <p:grpSpPr>
          <a:xfrm>
            <a:off x="5666399" y="3417348"/>
            <a:ext cx="2618229" cy="1250799"/>
            <a:chOff x="0" y="-101600"/>
            <a:chExt cx="2618228" cy="1250797"/>
          </a:xfrm>
        </p:grpSpPr>
        <p:sp>
          <p:nvSpPr>
            <p:cNvPr id="516" name="Shape 516"/>
            <p:cNvSpPr/>
            <p:nvPr/>
          </p:nvSpPr>
          <p:spPr>
            <a:xfrm>
              <a:off x="0" y="393390"/>
              <a:ext cx="2133462" cy="624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marL="457200" indent="-228600" defTabSz="457200">
                <a:defRPr>
                  <a:solidFill>
                    <a:srgbClr val="848387"/>
                  </a:solidFill>
                  <a:uFillTx/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848387"/>
                  </a:solidFill>
                </a:rPr>
                <a:t>Setup log streaming</a:t>
              </a:r>
            </a:p>
          </p:txBody>
        </p:sp>
        <p:pic>
          <p:nvPicPr>
            <p:cNvPr id="517" name="pasted-image.png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680130" y="-101600"/>
              <a:ext cx="938099" cy="12507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19" name="Shape 519"/>
          <p:cNvSpPr/>
          <p:nvPr/>
        </p:nvSpPr>
        <p:spPr>
          <a:xfrm>
            <a:off x="2176705" y="656519"/>
            <a:ext cx="1602989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 lvl="0">
              <a:defRPr b="0"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Deploy to dev</a:t>
            </a:r>
          </a:p>
        </p:txBody>
      </p:sp>
      <p:grpSp>
        <p:nvGrpSpPr>
          <p:cNvPr id="522" name="Group 522"/>
          <p:cNvGrpSpPr/>
          <p:nvPr/>
        </p:nvGrpSpPr>
        <p:grpSpPr>
          <a:xfrm>
            <a:off x="5061573" y="990796"/>
            <a:ext cx="3354053" cy="953837"/>
            <a:chOff x="514045" y="-62594"/>
            <a:chExt cx="3354051" cy="953835"/>
          </a:xfrm>
        </p:grpSpPr>
        <p:pic>
          <p:nvPicPr>
            <p:cNvPr id="520" name="pasted-image.png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3087686" y="-62595"/>
              <a:ext cx="780412" cy="9538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1" name="Shape 521"/>
            <p:cNvSpPr/>
            <p:nvPr/>
          </p:nvSpPr>
          <p:spPr>
            <a:xfrm>
              <a:off x="514045" y="117317"/>
              <a:ext cx="3144307" cy="4863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lvl="0" marL="457200" indent="-228600" defTabSz="457200">
                <a:defRPr>
                  <a:solidFill>
                    <a:srgbClr val="000000"/>
                  </a:solidFill>
                  <a:uFillTx/>
                </a:defRPr>
              </a:pPr>
              <a:r>
                <a:rPr sz="1400">
                  <a:solidFill>
                    <a:srgbClr val="848387"/>
                  </a:solidFill>
                  <a:latin typeface="Cooper Black"/>
                  <a:ea typeface="Cooper Black"/>
                  <a:cs typeface="Cooper Black"/>
                  <a:sym typeface="Cooper Black"/>
                </a:rPr>
                <a:t>Install services (db, </a:t>
              </a:r>
              <a:endParaRPr sz="1400">
                <a:solidFill>
                  <a:srgbClr val="848387"/>
                </a:solidFill>
                <a:latin typeface="Cooper Black"/>
                <a:ea typeface="Cooper Black"/>
                <a:cs typeface="Cooper Black"/>
                <a:sym typeface="Cooper Black"/>
              </a:endParaRPr>
            </a:p>
            <a:p>
              <a:pPr lvl="0" marL="457200" indent="-228600" defTabSz="457200">
                <a:defRPr>
                  <a:solidFill>
                    <a:srgbClr val="000000"/>
                  </a:solidFill>
                  <a:uFillTx/>
                </a:defRPr>
              </a:pPr>
              <a:r>
                <a:rPr sz="1400">
                  <a:solidFill>
                    <a:srgbClr val="848387"/>
                  </a:solidFill>
                  <a:latin typeface="Cooper Black"/>
                  <a:ea typeface="Cooper Black"/>
                  <a:cs typeface="Cooper Black"/>
                  <a:sym typeface="Cooper Black"/>
                </a:rPr>
                <a:t>messaging, hadoop, …)</a:t>
              </a:r>
            </a:p>
          </p:txBody>
        </p:sp>
      </p:grpSp>
    </p:spTree>
  </p:cSld>
  <p:clrMapOvr>
    <a:masterClrMapping/>
  </p:clrMapOvr>
  <p:transition spd="fast" advClick="0" advTm="0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1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</a:fld>
          </a:p>
        </p:txBody>
      </p:sp>
      <p:grpSp>
        <p:nvGrpSpPr>
          <p:cNvPr id="527" name="Group 527"/>
          <p:cNvGrpSpPr/>
          <p:nvPr/>
        </p:nvGrpSpPr>
        <p:grpSpPr>
          <a:xfrm>
            <a:off x="5469016" y="104621"/>
            <a:ext cx="3037443" cy="891670"/>
            <a:chOff x="0" y="0"/>
            <a:chExt cx="3037441" cy="891668"/>
          </a:xfrm>
        </p:grpSpPr>
        <p:sp>
          <p:nvSpPr>
            <p:cNvPr id="525" name="Shape 525"/>
            <p:cNvSpPr/>
            <p:nvPr/>
          </p:nvSpPr>
          <p:spPr>
            <a:xfrm>
              <a:off x="784502" y="221689"/>
              <a:ext cx="2252940" cy="575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marL="457200" indent="-228600" defTabSz="457200">
                <a:defRPr sz="1400">
                  <a:solidFill>
                    <a:srgbClr val="848387"/>
                  </a:solidFill>
                  <a:uFillTx/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848387"/>
                  </a:solidFill>
                </a:rPr>
                <a:t>Install runtime and container</a:t>
              </a:r>
            </a:p>
          </p:txBody>
        </p:sp>
        <p:pic>
          <p:nvPicPr>
            <p:cNvPr id="526" name="pasted-imag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1668" cy="8916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28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9918" y="504210"/>
            <a:ext cx="1209445" cy="151180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9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66363" y="988167"/>
            <a:ext cx="2585381" cy="543892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grpSp>
        <p:nvGrpSpPr>
          <p:cNvPr id="532" name="Group 532"/>
          <p:cNvGrpSpPr/>
          <p:nvPr/>
        </p:nvGrpSpPr>
        <p:grpSpPr>
          <a:xfrm>
            <a:off x="5033800" y="1773060"/>
            <a:ext cx="3507446" cy="882510"/>
            <a:chOff x="267585" y="85153"/>
            <a:chExt cx="3507444" cy="882509"/>
          </a:xfrm>
        </p:grpSpPr>
        <p:sp>
          <p:nvSpPr>
            <p:cNvPr id="530" name="Shape 530"/>
            <p:cNvSpPr/>
            <p:nvPr/>
          </p:nvSpPr>
          <p:spPr>
            <a:xfrm>
              <a:off x="720868" y="266623"/>
              <a:ext cx="3054162" cy="701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marL="457200" indent="-228600" defTabSz="457200">
                <a:defRPr sz="1400">
                  <a:solidFill>
                    <a:srgbClr val="848387"/>
                  </a:solidFill>
                  <a:uFillTx/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848387"/>
                  </a:solidFill>
                </a:rPr>
                <a:t>Setup load-balancing, SSL termination and dynamic routing</a:t>
              </a:r>
            </a:p>
          </p:txBody>
        </p:sp>
        <p:pic>
          <p:nvPicPr>
            <p:cNvPr id="531" name="pasted-image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67585" y="85153"/>
              <a:ext cx="582822" cy="7257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35" name="Group 535"/>
          <p:cNvGrpSpPr/>
          <p:nvPr/>
        </p:nvGrpSpPr>
        <p:grpSpPr>
          <a:xfrm>
            <a:off x="5783018" y="2607861"/>
            <a:ext cx="3054163" cy="802064"/>
            <a:chOff x="342900" y="-553452"/>
            <a:chExt cx="3054161" cy="802063"/>
          </a:xfrm>
        </p:grpSpPr>
        <p:sp>
          <p:nvSpPr>
            <p:cNvPr id="533" name="Shape 533"/>
            <p:cNvSpPr/>
            <p:nvPr/>
          </p:nvSpPr>
          <p:spPr>
            <a:xfrm>
              <a:off x="342900" y="-465507"/>
              <a:ext cx="3054162" cy="497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marL="457200" indent="-228600" defTabSz="457200">
                <a:defRPr sz="1400">
                  <a:solidFill>
                    <a:srgbClr val="848387"/>
                  </a:solidFill>
                  <a:uFillTx/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848387"/>
                  </a:solidFill>
                </a:rPr>
                <a:t>Setup / config High Availability</a:t>
              </a:r>
            </a:p>
          </p:txBody>
        </p:sp>
        <p:pic>
          <p:nvPicPr>
            <p:cNvPr id="534" name="pasted-image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306092" y="-553453"/>
              <a:ext cx="727205" cy="8020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38" name="Group 538"/>
          <p:cNvGrpSpPr/>
          <p:nvPr/>
        </p:nvGrpSpPr>
        <p:grpSpPr>
          <a:xfrm>
            <a:off x="5054475" y="2944083"/>
            <a:ext cx="3368248" cy="935021"/>
            <a:chOff x="1989823" y="-47045"/>
            <a:chExt cx="3368246" cy="935020"/>
          </a:xfrm>
        </p:grpSpPr>
        <p:pic>
          <p:nvPicPr>
            <p:cNvPr id="536" name="pasted-image.pn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989823" y="-47046"/>
              <a:ext cx="642828" cy="9350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7" name="Shape 537"/>
            <p:cNvSpPr/>
            <p:nvPr/>
          </p:nvSpPr>
          <p:spPr>
            <a:xfrm>
              <a:off x="2590800" y="342900"/>
              <a:ext cx="2767271" cy="294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marL="457200" indent="-228600" defTabSz="457200">
                <a:defRPr sz="1400">
                  <a:solidFill>
                    <a:srgbClr val="848387"/>
                  </a:solidFill>
                  <a:uFillTx/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848387"/>
                  </a:solidFill>
                </a:rPr>
                <a:t>Setup APM</a:t>
              </a:r>
            </a:p>
          </p:txBody>
        </p:sp>
      </p:grpSp>
      <p:grpSp>
        <p:nvGrpSpPr>
          <p:cNvPr id="541" name="Group 541"/>
          <p:cNvGrpSpPr/>
          <p:nvPr/>
        </p:nvGrpSpPr>
        <p:grpSpPr>
          <a:xfrm>
            <a:off x="5666399" y="3716283"/>
            <a:ext cx="2211829" cy="915352"/>
            <a:chOff x="0" y="197334"/>
            <a:chExt cx="2211828" cy="915350"/>
          </a:xfrm>
        </p:grpSpPr>
        <p:sp>
          <p:nvSpPr>
            <p:cNvPr id="539" name="Shape 539"/>
            <p:cNvSpPr/>
            <p:nvPr/>
          </p:nvSpPr>
          <p:spPr>
            <a:xfrm>
              <a:off x="0" y="393390"/>
              <a:ext cx="2133462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marL="457200" indent="-228600" defTabSz="457200">
                <a:defRPr sz="1500">
                  <a:solidFill>
                    <a:srgbClr val="848387"/>
                  </a:solidFill>
                  <a:uFillTx/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500">
                  <a:solidFill>
                    <a:srgbClr val="848387"/>
                  </a:solidFill>
                </a:rPr>
                <a:t>Setup log streaming</a:t>
              </a:r>
            </a:p>
          </p:txBody>
        </p:sp>
        <p:pic>
          <p:nvPicPr>
            <p:cNvPr id="540" name="pasted-image.png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525315" y="197334"/>
              <a:ext cx="686514" cy="9153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42" name="pasted-image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-132803" y="2783982"/>
            <a:ext cx="2274888" cy="1706166"/>
          </a:xfrm>
          <a:prstGeom prst="rect">
            <a:avLst/>
          </a:prstGeom>
          <a:ln w="12700">
            <a:miter lim="400000"/>
          </a:ln>
        </p:spPr>
      </p:pic>
      <p:sp>
        <p:nvSpPr>
          <p:cNvPr id="543" name="Shape 543"/>
          <p:cNvSpPr/>
          <p:nvPr/>
        </p:nvSpPr>
        <p:spPr>
          <a:xfrm>
            <a:off x="2176705" y="656519"/>
            <a:ext cx="1602989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 lvl="0">
              <a:defRPr b="0"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Deploy to dev</a:t>
            </a:r>
          </a:p>
        </p:txBody>
      </p:sp>
      <p:sp>
        <p:nvSpPr>
          <p:cNvPr id="544" name="Shape 544"/>
          <p:cNvSpPr/>
          <p:nvPr/>
        </p:nvSpPr>
        <p:spPr>
          <a:xfrm>
            <a:off x="2570938" y="3384539"/>
            <a:ext cx="1640940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 lvl="0">
              <a:defRPr b="0"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App Deployed</a:t>
            </a:r>
          </a:p>
        </p:txBody>
      </p:sp>
      <p:pic>
        <p:nvPicPr>
          <p:cNvPr id="545" name="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 rot="10800000">
            <a:off x="2112828" y="3658403"/>
            <a:ext cx="2292451" cy="543891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grpSp>
        <p:nvGrpSpPr>
          <p:cNvPr id="548" name="Group 548"/>
          <p:cNvGrpSpPr/>
          <p:nvPr/>
        </p:nvGrpSpPr>
        <p:grpSpPr>
          <a:xfrm>
            <a:off x="5061573" y="990796"/>
            <a:ext cx="3354053" cy="953837"/>
            <a:chOff x="514045" y="-62594"/>
            <a:chExt cx="3354051" cy="953835"/>
          </a:xfrm>
        </p:grpSpPr>
        <p:pic>
          <p:nvPicPr>
            <p:cNvPr id="546" name="pasted-image.png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3087686" y="-62595"/>
              <a:ext cx="780412" cy="9538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47" name="Shape 547"/>
            <p:cNvSpPr/>
            <p:nvPr/>
          </p:nvSpPr>
          <p:spPr>
            <a:xfrm>
              <a:off x="514045" y="117317"/>
              <a:ext cx="3144307" cy="4863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lvl="0" marL="457200" indent="-228600" defTabSz="457200">
                <a:defRPr>
                  <a:solidFill>
                    <a:srgbClr val="000000"/>
                  </a:solidFill>
                  <a:uFillTx/>
                </a:defRPr>
              </a:pPr>
              <a:r>
                <a:rPr sz="1400">
                  <a:solidFill>
                    <a:srgbClr val="848387"/>
                  </a:solidFill>
                  <a:latin typeface="Cooper Black"/>
                  <a:ea typeface="Cooper Black"/>
                  <a:cs typeface="Cooper Black"/>
                  <a:sym typeface="Cooper Black"/>
                </a:rPr>
                <a:t>Install services (db, </a:t>
              </a:r>
              <a:endParaRPr sz="1400">
                <a:solidFill>
                  <a:srgbClr val="848387"/>
                </a:solidFill>
                <a:latin typeface="Cooper Black"/>
                <a:ea typeface="Cooper Black"/>
                <a:cs typeface="Cooper Black"/>
                <a:sym typeface="Cooper Black"/>
              </a:endParaRPr>
            </a:p>
            <a:p>
              <a:pPr lvl="0" marL="457200" indent="-228600" defTabSz="457200">
                <a:defRPr>
                  <a:solidFill>
                    <a:srgbClr val="000000"/>
                  </a:solidFill>
                  <a:uFillTx/>
                </a:defRPr>
              </a:pPr>
              <a:r>
                <a:rPr sz="1400">
                  <a:solidFill>
                    <a:srgbClr val="848387"/>
                  </a:solidFill>
                  <a:latin typeface="Cooper Black"/>
                  <a:ea typeface="Cooper Black"/>
                  <a:cs typeface="Cooper Black"/>
                  <a:sym typeface="Cooper Black"/>
                </a:rPr>
                <a:t>messaging, hadoop, …)</a:t>
              </a:r>
            </a:p>
          </p:txBody>
        </p:sp>
      </p:grpSp>
      <p:sp>
        <p:nvSpPr>
          <p:cNvPr id="549" name="Shape 549"/>
          <p:cNvSpPr/>
          <p:nvPr/>
        </p:nvSpPr>
        <p:spPr>
          <a:xfrm flipV="1">
            <a:off x="8820150" y="348022"/>
            <a:ext cx="0" cy="4090522"/>
          </a:xfrm>
          <a:prstGeom prst="line">
            <a:avLst/>
          </a:prstGeom>
          <a:ln w="38100">
            <a:solidFill>
              <a:srgbClr val="007CA2"/>
            </a:solidFill>
            <a:custDash>
              <a:ds d="200000" sp="200000"/>
            </a:custDash>
            <a:miter lim="400000"/>
            <a:headEnd type="arrow"/>
            <a:tailEnd type="arrow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550" name="Shape 550"/>
          <p:cNvSpPr/>
          <p:nvPr/>
        </p:nvSpPr>
        <p:spPr>
          <a:xfrm>
            <a:off x="4837883" y="52526"/>
            <a:ext cx="3868861" cy="4547688"/>
          </a:xfrm>
          <a:prstGeom prst="roundRect">
            <a:avLst>
              <a:gd name="adj" fmla="val 6291"/>
            </a:avLst>
          </a:prstGeom>
          <a:solidFill>
            <a:srgbClr val="F2F2F2">
              <a:alpha val="7392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pic>
        <p:nvPicPr>
          <p:cNvPr id="551" name="pasted-image.pn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4837883" y="543285"/>
            <a:ext cx="2166406" cy="4332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552" name="pasted-image.png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6588678" y="2035792"/>
            <a:ext cx="2166406" cy="25021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nodeType="afterEffect" presetClass="entr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0"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nodeType="afterEffect" presetClass="entr" presetSubtype="32" presetID="4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9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nodeType="afterEffect" presetClass="entr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nodeType="afterEffect" presetClass="entr" presetSubtype="16" presetID="23" grpId="6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51" grpId="5"/>
      <p:bldP build="whole" bldLvl="1" animBg="1" rev="0" advAuto="0" spid="552" grpId="6"/>
      <p:bldP build="whole" bldLvl="1" animBg="1" rev="0" advAuto="0" spid="549" grpId="4"/>
      <p:bldP build="whole" bldLvl="1" animBg="1" rev="0" advAuto="0" spid="550" grpId="3"/>
      <p:bldP build="whole" bldLvl="1" animBg="1" rev="0" advAuto="0" spid="542" grpId="2"/>
      <p:bldP build="whole" bldLvl="1" animBg="1" rev="0" advAuto="0" spid="54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</a:fld>
          </a:p>
        </p:txBody>
      </p:sp>
      <p:grpSp>
        <p:nvGrpSpPr>
          <p:cNvPr id="557" name="Group 557"/>
          <p:cNvGrpSpPr/>
          <p:nvPr/>
        </p:nvGrpSpPr>
        <p:grpSpPr>
          <a:xfrm>
            <a:off x="5469016" y="104621"/>
            <a:ext cx="3037443" cy="891670"/>
            <a:chOff x="0" y="0"/>
            <a:chExt cx="3037441" cy="891668"/>
          </a:xfrm>
        </p:grpSpPr>
        <p:sp>
          <p:nvSpPr>
            <p:cNvPr id="555" name="Shape 555"/>
            <p:cNvSpPr/>
            <p:nvPr/>
          </p:nvSpPr>
          <p:spPr>
            <a:xfrm>
              <a:off x="784502" y="221689"/>
              <a:ext cx="2252940" cy="575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marL="457200" indent="-228600" defTabSz="457200">
                <a:defRPr sz="1400">
                  <a:solidFill>
                    <a:srgbClr val="848387"/>
                  </a:solidFill>
                  <a:uFillTx/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848387"/>
                  </a:solidFill>
                </a:rPr>
                <a:t>Install runtime and container</a:t>
              </a:r>
            </a:p>
          </p:txBody>
        </p:sp>
        <p:pic>
          <p:nvPicPr>
            <p:cNvPr id="556" name="pasted-imag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1668" cy="8916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58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864" y="2207745"/>
            <a:ext cx="1794026" cy="224253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61" name="Group 561"/>
          <p:cNvGrpSpPr/>
          <p:nvPr/>
        </p:nvGrpSpPr>
        <p:grpSpPr>
          <a:xfrm>
            <a:off x="5153070" y="990796"/>
            <a:ext cx="3171059" cy="901797"/>
            <a:chOff x="485999" y="-59179"/>
            <a:chExt cx="3171058" cy="901795"/>
          </a:xfrm>
        </p:grpSpPr>
        <p:pic>
          <p:nvPicPr>
            <p:cNvPr id="559" name="pasted-image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919225" y="-59180"/>
              <a:ext cx="737834" cy="9017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60" name="Shape 560"/>
            <p:cNvSpPr/>
            <p:nvPr/>
          </p:nvSpPr>
          <p:spPr>
            <a:xfrm>
              <a:off x="485999" y="110916"/>
              <a:ext cx="2972757" cy="459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lvl="0" marL="457200" indent="-228600" defTabSz="457200">
                <a:defRPr>
                  <a:solidFill>
                    <a:srgbClr val="000000"/>
                  </a:solidFill>
                  <a:uFillTx/>
                </a:defRPr>
              </a:pPr>
              <a:r>
                <a:rPr sz="1400">
                  <a:solidFill>
                    <a:srgbClr val="848387"/>
                  </a:solidFill>
                  <a:latin typeface="Cooper Black"/>
                  <a:ea typeface="Cooper Black"/>
                  <a:cs typeface="Cooper Black"/>
                  <a:sym typeface="Cooper Black"/>
                </a:rPr>
                <a:t>Install services (db, </a:t>
              </a:r>
              <a:endParaRPr sz="1400">
                <a:solidFill>
                  <a:srgbClr val="848387"/>
                </a:solidFill>
                <a:latin typeface="Cooper Black"/>
                <a:ea typeface="Cooper Black"/>
                <a:cs typeface="Cooper Black"/>
                <a:sym typeface="Cooper Black"/>
              </a:endParaRPr>
            </a:p>
            <a:p>
              <a:pPr lvl="0" marL="457200" indent="-228600" defTabSz="457200">
                <a:defRPr>
                  <a:solidFill>
                    <a:srgbClr val="000000"/>
                  </a:solidFill>
                  <a:uFillTx/>
                </a:defRPr>
              </a:pPr>
              <a:r>
                <a:rPr sz="1400">
                  <a:solidFill>
                    <a:srgbClr val="848387"/>
                  </a:solidFill>
                  <a:latin typeface="Cooper Black"/>
                  <a:ea typeface="Cooper Black"/>
                  <a:cs typeface="Cooper Black"/>
                  <a:sym typeface="Cooper Black"/>
                </a:rPr>
                <a:t>messaging, hadoop, …)</a:t>
              </a:r>
            </a:p>
          </p:txBody>
        </p:sp>
      </p:grpSp>
      <p:grpSp>
        <p:nvGrpSpPr>
          <p:cNvPr id="564" name="Group 564"/>
          <p:cNvGrpSpPr/>
          <p:nvPr/>
        </p:nvGrpSpPr>
        <p:grpSpPr>
          <a:xfrm>
            <a:off x="5033800" y="1773060"/>
            <a:ext cx="3507446" cy="725777"/>
            <a:chOff x="267585" y="85153"/>
            <a:chExt cx="3507444" cy="725776"/>
          </a:xfrm>
        </p:grpSpPr>
        <p:sp>
          <p:nvSpPr>
            <p:cNvPr id="562" name="Shape 562"/>
            <p:cNvSpPr/>
            <p:nvPr/>
          </p:nvSpPr>
          <p:spPr>
            <a:xfrm>
              <a:off x="720868" y="266623"/>
              <a:ext cx="3054162" cy="497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marL="457200" indent="-228600" defTabSz="457200">
                <a:defRPr sz="1400">
                  <a:solidFill>
                    <a:srgbClr val="848387"/>
                  </a:solidFill>
                  <a:uFillTx/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848387"/>
                  </a:solidFill>
                </a:rPr>
                <a:t>Setup load-balancing and dynamic routing</a:t>
              </a:r>
            </a:p>
          </p:txBody>
        </p:sp>
        <p:pic>
          <p:nvPicPr>
            <p:cNvPr id="563" name="pasted-image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67585" y="85153"/>
              <a:ext cx="582822" cy="7257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67" name="Group 567"/>
          <p:cNvGrpSpPr/>
          <p:nvPr/>
        </p:nvGrpSpPr>
        <p:grpSpPr>
          <a:xfrm>
            <a:off x="5783018" y="2607861"/>
            <a:ext cx="3054163" cy="802064"/>
            <a:chOff x="342900" y="-553452"/>
            <a:chExt cx="3054161" cy="802063"/>
          </a:xfrm>
        </p:grpSpPr>
        <p:sp>
          <p:nvSpPr>
            <p:cNvPr id="565" name="Shape 565"/>
            <p:cNvSpPr/>
            <p:nvPr/>
          </p:nvSpPr>
          <p:spPr>
            <a:xfrm>
              <a:off x="342900" y="-465507"/>
              <a:ext cx="3054162" cy="497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marL="457200" indent="-228600" defTabSz="457200">
                <a:defRPr sz="1400">
                  <a:solidFill>
                    <a:srgbClr val="848387"/>
                  </a:solidFill>
                  <a:uFillTx/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848387"/>
                  </a:solidFill>
                </a:rPr>
                <a:t>Setup / config High Availability</a:t>
              </a:r>
            </a:p>
          </p:txBody>
        </p:sp>
        <p:pic>
          <p:nvPicPr>
            <p:cNvPr id="566" name="pasted-image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306092" y="-553453"/>
              <a:ext cx="727205" cy="8020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70" name="Group 570"/>
          <p:cNvGrpSpPr/>
          <p:nvPr/>
        </p:nvGrpSpPr>
        <p:grpSpPr>
          <a:xfrm>
            <a:off x="5054475" y="2944083"/>
            <a:ext cx="3368248" cy="935021"/>
            <a:chOff x="1989823" y="-47045"/>
            <a:chExt cx="3368246" cy="935020"/>
          </a:xfrm>
        </p:grpSpPr>
        <p:pic>
          <p:nvPicPr>
            <p:cNvPr id="568" name="pasted-image.pn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989823" y="-47046"/>
              <a:ext cx="642828" cy="9350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69" name="Shape 569"/>
            <p:cNvSpPr/>
            <p:nvPr/>
          </p:nvSpPr>
          <p:spPr>
            <a:xfrm>
              <a:off x="2590800" y="342900"/>
              <a:ext cx="2767271" cy="294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marL="457200" indent="-228600" defTabSz="457200">
                <a:defRPr sz="1400">
                  <a:solidFill>
                    <a:srgbClr val="848387"/>
                  </a:solidFill>
                  <a:uFillTx/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848387"/>
                  </a:solidFill>
                </a:rPr>
                <a:t>Setup APM</a:t>
              </a:r>
            </a:p>
          </p:txBody>
        </p:sp>
      </p:grpSp>
      <p:grpSp>
        <p:nvGrpSpPr>
          <p:cNvPr id="573" name="Group 573"/>
          <p:cNvGrpSpPr/>
          <p:nvPr/>
        </p:nvGrpSpPr>
        <p:grpSpPr>
          <a:xfrm>
            <a:off x="5666399" y="3716283"/>
            <a:ext cx="2211829" cy="915352"/>
            <a:chOff x="0" y="197334"/>
            <a:chExt cx="2211828" cy="915350"/>
          </a:xfrm>
        </p:grpSpPr>
        <p:sp>
          <p:nvSpPr>
            <p:cNvPr id="571" name="Shape 571"/>
            <p:cNvSpPr/>
            <p:nvPr/>
          </p:nvSpPr>
          <p:spPr>
            <a:xfrm>
              <a:off x="0" y="393390"/>
              <a:ext cx="2133462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marL="457200" indent="-228600" defTabSz="457200">
                <a:defRPr sz="1500">
                  <a:solidFill>
                    <a:srgbClr val="848387"/>
                  </a:solidFill>
                  <a:uFillTx/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500">
                  <a:solidFill>
                    <a:srgbClr val="848387"/>
                  </a:solidFill>
                </a:rPr>
                <a:t>Setup log streaming</a:t>
              </a:r>
            </a:p>
          </p:txBody>
        </p:sp>
        <p:pic>
          <p:nvPicPr>
            <p:cNvPr id="572" name="pasted-image.png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525315" y="197334"/>
              <a:ext cx="686514" cy="9153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74" name="Shape 574"/>
          <p:cNvSpPr/>
          <p:nvPr/>
        </p:nvSpPr>
        <p:spPr>
          <a:xfrm>
            <a:off x="340881" y="987055"/>
            <a:ext cx="1602989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 lvl="0">
              <a:defRPr b="0"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Deploy to dev</a:t>
            </a:r>
          </a:p>
        </p:txBody>
      </p:sp>
      <p:sp>
        <p:nvSpPr>
          <p:cNvPr id="575" name="Shape 575"/>
          <p:cNvSpPr/>
          <p:nvPr/>
        </p:nvSpPr>
        <p:spPr>
          <a:xfrm>
            <a:off x="4546874" y="66994"/>
            <a:ext cx="4450880" cy="4547688"/>
          </a:xfrm>
          <a:prstGeom prst="roundRect">
            <a:avLst>
              <a:gd name="adj" fmla="val 5468"/>
            </a:avLst>
          </a:prstGeom>
          <a:solidFill>
            <a:srgbClr val="F2F2F2">
              <a:alpha val="7392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576" name="Shape 576"/>
          <p:cNvSpPr/>
          <p:nvPr/>
        </p:nvSpPr>
        <p:spPr>
          <a:xfrm rot="21505997">
            <a:off x="2254203" y="443948"/>
            <a:ext cx="1835260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000"/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Deploy to Test</a:t>
            </a:r>
          </a:p>
        </p:txBody>
      </p:sp>
      <p:sp>
        <p:nvSpPr>
          <p:cNvPr id="577" name="Shape 577"/>
          <p:cNvSpPr/>
          <p:nvPr/>
        </p:nvSpPr>
        <p:spPr>
          <a:xfrm rot="21593395">
            <a:off x="1597222" y="2065259"/>
            <a:ext cx="1793284" cy="387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100"/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21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Deploy to QA</a:t>
            </a:r>
          </a:p>
        </p:txBody>
      </p:sp>
      <p:sp>
        <p:nvSpPr>
          <p:cNvPr id="578" name="Shape 578"/>
          <p:cNvSpPr/>
          <p:nvPr/>
        </p:nvSpPr>
        <p:spPr>
          <a:xfrm rot="21300000">
            <a:off x="1772109" y="3301619"/>
            <a:ext cx="2799448" cy="362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1900"/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9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Promote to production</a:t>
            </a:r>
          </a:p>
        </p:txBody>
      </p:sp>
      <p:sp>
        <p:nvSpPr>
          <p:cNvPr id="579" name="Shape 579"/>
          <p:cNvSpPr/>
          <p:nvPr/>
        </p:nvSpPr>
        <p:spPr>
          <a:xfrm rot="21167637">
            <a:off x="2112852" y="1309791"/>
            <a:ext cx="1253256" cy="41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200"/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22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Scale up</a:t>
            </a:r>
          </a:p>
        </p:txBody>
      </p:sp>
      <p:sp>
        <p:nvSpPr>
          <p:cNvPr id="580" name="Shape 580"/>
          <p:cNvSpPr/>
          <p:nvPr/>
        </p:nvSpPr>
        <p:spPr>
          <a:xfrm rot="21180000">
            <a:off x="629690" y="1752675"/>
            <a:ext cx="1611760" cy="387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2100"/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21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Update app</a:t>
            </a:r>
          </a:p>
        </p:txBody>
      </p:sp>
      <p:sp>
        <p:nvSpPr>
          <p:cNvPr id="581" name="Shape 581"/>
          <p:cNvSpPr/>
          <p:nvPr/>
        </p:nvSpPr>
        <p:spPr>
          <a:xfrm rot="420000">
            <a:off x="2582630" y="4078075"/>
            <a:ext cx="1501513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000"/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Scale down</a:t>
            </a:r>
          </a:p>
        </p:txBody>
      </p:sp>
      <p:sp>
        <p:nvSpPr>
          <p:cNvPr id="582" name="Shape 582"/>
          <p:cNvSpPr/>
          <p:nvPr/>
        </p:nvSpPr>
        <p:spPr>
          <a:xfrm rot="420000">
            <a:off x="2313190" y="1016541"/>
            <a:ext cx="1304551" cy="387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100"/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21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Redeploy</a:t>
            </a:r>
          </a:p>
        </p:txBody>
      </p:sp>
      <p:sp>
        <p:nvSpPr>
          <p:cNvPr id="583" name="Shape 583"/>
          <p:cNvSpPr/>
          <p:nvPr/>
        </p:nvSpPr>
        <p:spPr>
          <a:xfrm rot="240000">
            <a:off x="2575469" y="2718291"/>
            <a:ext cx="174296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 lvl="0">
              <a:defRPr b="0"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Unbind service</a:t>
            </a:r>
          </a:p>
        </p:txBody>
      </p:sp>
      <p:sp>
        <p:nvSpPr>
          <p:cNvPr id="584" name="Shape 584"/>
          <p:cNvSpPr/>
          <p:nvPr/>
        </p:nvSpPr>
        <p:spPr>
          <a:xfrm rot="20868160">
            <a:off x="2594499" y="1614460"/>
            <a:ext cx="1614746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000"/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Bind service</a:t>
            </a:r>
          </a:p>
        </p:txBody>
      </p:sp>
      <p:sp>
        <p:nvSpPr>
          <p:cNvPr id="585" name="Shape 585"/>
          <p:cNvSpPr/>
          <p:nvPr/>
        </p:nvSpPr>
        <p:spPr>
          <a:xfrm rot="420000">
            <a:off x="253469" y="205265"/>
            <a:ext cx="1727260" cy="362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1900"/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9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Restart server</a:t>
            </a:r>
          </a:p>
        </p:txBody>
      </p:sp>
      <p:sp>
        <p:nvSpPr>
          <p:cNvPr id="586" name="Shape 586"/>
          <p:cNvSpPr/>
          <p:nvPr/>
        </p:nvSpPr>
        <p:spPr>
          <a:xfrm rot="240000">
            <a:off x="2100343" y="2896677"/>
            <a:ext cx="157742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 lvl="0">
              <a:defRPr b="0"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Change route</a:t>
            </a:r>
          </a:p>
        </p:txBody>
      </p:sp>
      <p:pic>
        <p:nvPicPr>
          <p:cNvPr id="587" name="pasted-image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837883" y="543285"/>
            <a:ext cx="2166406" cy="4332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588" name="pasted-image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588678" y="2035792"/>
            <a:ext cx="2166406" cy="2502199"/>
          </a:xfrm>
          <a:prstGeom prst="rect">
            <a:avLst/>
          </a:prstGeom>
          <a:ln w="12700">
            <a:miter lim="400000"/>
          </a:ln>
        </p:spPr>
      </p:pic>
      <p:sp>
        <p:nvSpPr>
          <p:cNvPr id="589" name="Shape 589"/>
          <p:cNvSpPr/>
          <p:nvPr/>
        </p:nvSpPr>
        <p:spPr>
          <a:xfrm rot="240000">
            <a:off x="296232" y="1340710"/>
            <a:ext cx="1692286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 lvl="0">
              <a:defRPr b="0"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Scale Platform</a:t>
            </a:r>
          </a:p>
        </p:txBody>
      </p:sp>
      <p:sp>
        <p:nvSpPr>
          <p:cNvPr id="590" name="Shape 590"/>
          <p:cNvSpPr/>
          <p:nvPr/>
        </p:nvSpPr>
        <p:spPr>
          <a:xfrm rot="20103">
            <a:off x="308678" y="614604"/>
            <a:ext cx="1667394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 lvl="0">
              <a:defRPr b="0"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Create service</a:t>
            </a:r>
          </a:p>
        </p:txBody>
      </p:sp>
      <p:sp>
        <p:nvSpPr>
          <p:cNvPr id="591" name="Shape 591"/>
          <p:cNvSpPr/>
          <p:nvPr/>
        </p:nvSpPr>
        <p:spPr>
          <a:xfrm rot="20103">
            <a:off x="1398339" y="4271799"/>
            <a:ext cx="1289669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 lvl="0">
              <a:defRPr b="0"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Delete App</a:t>
            </a:r>
          </a:p>
        </p:txBody>
      </p:sp>
      <p:sp>
        <p:nvSpPr>
          <p:cNvPr id="592" name="Shape 592"/>
          <p:cNvSpPr/>
          <p:nvPr/>
        </p:nvSpPr>
        <p:spPr>
          <a:xfrm rot="21557452">
            <a:off x="1566794" y="6858"/>
            <a:ext cx="2644525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 lvl="0">
              <a:defRPr b="0"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Blue-green deployment</a:t>
            </a:r>
          </a:p>
        </p:txBody>
      </p:sp>
      <p:sp>
        <p:nvSpPr>
          <p:cNvPr id="593" name="Shape 593"/>
          <p:cNvSpPr/>
          <p:nvPr/>
        </p:nvSpPr>
        <p:spPr>
          <a:xfrm rot="20962820">
            <a:off x="2888276" y="3659767"/>
            <a:ext cx="1526975" cy="387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100"/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21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Check logs</a:t>
            </a:r>
          </a:p>
        </p:txBody>
      </p:sp>
      <p:sp>
        <p:nvSpPr>
          <p:cNvPr id="594" name="Shape 594"/>
          <p:cNvSpPr/>
          <p:nvPr/>
        </p:nvSpPr>
        <p:spPr>
          <a:xfrm rot="20962820">
            <a:off x="1732234" y="3598769"/>
            <a:ext cx="2061157" cy="387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100"/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21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Escale memory</a:t>
            </a:r>
          </a:p>
        </p:txBody>
      </p:sp>
      <p:sp>
        <p:nvSpPr>
          <p:cNvPr id="595" name="Shape 595"/>
          <p:cNvSpPr/>
          <p:nvPr/>
        </p:nvSpPr>
        <p:spPr>
          <a:xfrm rot="21122439">
            <a:off x="2283981" y="2326913"/>
            <a:ext cx="209881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 lvl="0">
              <a:defRPr b="0"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Update app server</a:t>
            </a:r>
          </a:p>
        </p:txBody>
      </p:sp>
      <p:sp>
        <p:nvSpPr>
          <p:cNvPr id="596" name="Shape 596"/>
          <p:cNvSpPr/>
          <p:nvPr/>
        </p:nvSpPr>
        <p:spPr>
          <a:xfrm rot="565034">
            <a:off x="2748591" y="869709"/>
            <a:ext cx="1463240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 lvl="0">
              <a:defRPr b="0"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Change JDK</a:t>
            </a:r>
          </a:p>
        </p:txBody>
      </p:sp>
      <p:sp>
        <p:nvSpPr>
          <p:cNvPr id="597" name="Shape 597"/>
          <p:cNvSpPr/>
          <p:nvPr/>
        </p:nvSpPr>
        <p:spPr>
          <a:xfrm rot="21148612">
            <a:off x="2118696" y="208723"/>
            <a:ext cx="1501303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 lvl="0">
              <a:defRPr b="0"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Upgrade app</a:t>
            </a:r>
          </a:p>
        </p:txBody>
      </p:sp>
    </p:spTree>
  </p:cSld>
  <p:clrMapOvr>
    <a:masterClrMapping/>
  </p:clrMapOvr>
  <p:transition spd="fast" advClick="0" advTm="1000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presetClass="entr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presetClass="entr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presetClass="entr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presetClass="entr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"/>
                            </p:stCondLst>
                            <p:childTnLst>
                              <p:par>
                                <p:cTn id="46" nodeType="afterEffect" presetClass="entr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5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5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nodeType="afterEffect" presetClass="entr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"/>
                            </p:stCondLst>
                            <p:childTnLst>
                              <p:par>
                                <p:cTn id="56" nodeType="afterEffect" presetClass="entr" presetSubtype="16" presetID="23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"/>
                            </p:stCondLst>
                            <p:childTnLst>
                              <p:par>
                                <p:cTn id="61" nodeType="afterEffect" presetClass="entr" presetSubtype="16" presetID="23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5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5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"/>
                            </p:stCondLst>
                            <p:childTnLst>
                              <p:par>
                                <p:cTn id="66" nodeType="afterEffect" presetClass="entr" presetSubtype="16" presetID="23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5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5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50"/>
                            </p:stCondLst>
                            <p:childTnLst>
                              <p:par>
                                <p:cTn id="71" nodeType="afterEffect" presetClass="entr" presetSubtype="16" presetID="23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5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5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nodeType="afterEffect" presetClass="entr" presetSubtype="16" presetID="23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5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5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150"/>
                            </p:stCondLst>
                            <p:childTnLst>
                              <p:par>
                                <p:cTn id="81" nodeType="afterEffect" presetClass="entr" presetSubtype="16" presetID="23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5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5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300"/>
                            </p:stCondLst>
                            <p:childTnLst>
                              <p:par>
                                <p:cTn id="86" nodeType="afterEffect" presetClass="entr" presetSubtype="16" presetID="23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400"/>
                            </p:stCondLst>
                            <p:childTnLst>
                              <p:par>
                                <p:cTn id="91" nodeType="afterEffect" presetClass="entr" presetSubtype="16" presetID="23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500"/>
                            </p:stCondLst>
                            <p:childTnLst>
                              <p:par>
                                <p:cTn id="96" nodeType="afterEffect" presetClass="entr" presetSubtype="16" presetID="23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5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5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650"/>
                            </p:stCondLst>
                            <p:childTnLst>
                              <p:par>
                                <p:cTn id="101" nodeType="afterEffect" presetClass="entr" presetSubtype="16" presetID="23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50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50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800"/>
                            </p:stCondLst>
                            <p:childTnLst>
                              <p:par>
                                <p:cTn id="106" nodeType="afterEffect" presetClass="entr" presetSubtype="16" presetID="23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7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50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50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95" grpId="18"/>
      <p:bldP build="whole" bldLvl="1" animBg="1" rev="0" advAuto="0" spid="577" grpId="2"/>
      <p:bldP build="whole" bldLvl="1" animBg="1" rev="0" advAuto="0" spid="583" grpId="8"/>
      <p:bldP build="whole" bldLvl="1" animBg="1" rev="0" advAuto="0" spid="586" grpId="11"/>
      <p:bldP build="whole" bldLvl="1" animBg="1" rev="0" advAuto="0" spid="579" grpId="4"/>
      <p:bldP build="whole" bldLvl="1" animBg="1" rev="0" advAuto="0" spid="597" grpId="20"/>
      <p:bldP build="whole" bldLvl="1" animBg="1" rev="0" advAuto="0" spid="578" grpId="3"/>
      <p:bldP build="whole" bldLvl="1" animBg="1" rev="0" advAuto="0" spid="593" grpId="16"/>
      <p:bldP build="whole" bldLvl="1" animBg="1" rev="0" advAuto="0" spid="585" grpId="10"/>
      <p:bldP build="whole" bldLvl="1" animBg="1" rev="0" advAuto="0" spid="590" grpId="13"/>
      <p:bldP build="whole" bldLvl="1" animBg="1" rev="0" advAuto="0" spid="589" grpId="12"/>
      <p:bldP build="whole" bldLvl="1" animBg="1" rev="0" advAuto="0" spid="580" grpId="5"/>
      <p:bldP build="whole" bldLvl="1" animBg="1" rev="0" advAuto="0" spid="592" grpId="15"/>
      <p:bldP build="whole" bldLvl="1" animBg="1" rev="0" advAuto="0" spid="576" grpId="1"/>
      <p:bldP build="whole" bldLvl="1" animBg="1" rev="0" advAuto="0" spid="582" grpId="7"/>
      <p:bldP build="whole" bldLvl="1" animBg="1" rev="0" advAuto="0" spid="596" grpId="19"/>
      <p:bldP build="whole" bldLvl="1" animBg="1" rev="0" advAuto="0" spid="591" grpId="14"/>
      <p:bldP build="whole" bldLvl="1" animBg="1" rev="0" advAuto="0" spid="584" grpId="9"/>
      <p:bldP build="whole" bldLvl="1" animBg="1" rev="0" advAuto="0" spid="581" grpId="6"/>
      <p:bldP build="whole" bldLvl="1" animBg="1" rev="0" advAuto="0" spid="594" grpId="17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</a:fld>
          </a:p>
        </p:txBody>
      </p:sp>
      <p:grpSp>
        <p:nvGrpSpPr>
          <p:cNvPr id="602" name="Group 602"/>
          <p:cNvGrpSpPr/>
          <p:nvPr/>
        </p:nvGrpSpPr>
        <p:grpSpPr>
          <a:xfrm>
            <a:off x="5469016" y="104621"/>
            <a:ext cx="3037443" cy="891670"/>
            <a:chOff x="0" y="0"/>
            <a:chExt cx="3037441" cy="891668"/>
          </a:xfrm>
        </p:grpSpPr>
        <p:sp>
          <p:nvSpPr>
            <p:cNvPr id="600" name="Shape 600"/>
            <p:cNvSpPr/>
            <p:nvPr/>
          </p:nvSpPr>
          <p:spPr>
            <a:xfrm>
              <a:off x="784502" y="221689"/>
              <a:ext cx="2252940" cy="575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marL="457200" indent="-228600" defTabSz="457200">
                <a:defRPr sz="1400">
                  <a:solidFill>
                    <a:srgbClr val="848387"/>
                  </a:solidFill>
                  <a:uFillTx/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848387"/>
                  </a:solidFill>
                </a:rPr>
                <a:t>Install runtime and container</a:t>
              </a:r>
            </a:p>
          </p:txBody>
        </p:sp>
        <p:pic>
          <p:nvPicPr>
            <p:cNvPr id="601" name="pasted-imag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1668" cy="8916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603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864" y="2207745"/>
            <a:ext cx="1794026" cy="224253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06" name="Group 606"/>
          <p:cNvGrpSpPr/>
          <p:nvPr/>
        </p:nvGrpSpPr>
        <p:grpSpPr>
          <a:xfrm>
            <a:off x="5153070" y="990796"/>
            <a:ext cx="3171059" cy="901797"/>
            <a:chOff x="485999" y="-59179"/>
            <a:chExt cx="3171058" cy="901795"/>
          </a:xfrm>
        </p:grpSpPr>
        <p:pic>
          <p:nvPicPr>
            <p:cNvPr id="604" name="pasted-image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919225" y="-59180"/>
              <a:ext cx="737834" cy="9017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5" name="Shape 605"/>
            <p:cNvSpPr/>
            <p:nvPr/>
          </p:nvSpPr>
          <p:spPr>
            <a:xfrm>
              <a:off x="485999" y="110916"/>
              <a:ext cx="2972757" cy="459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lvl="0" marL="457200" indent="-228600" defTabSz="457200">
                <a:defRPr>
                  <a:solidFill>
                    <a:srgbClr val="000000"/>
                  </a:solidFill>
                  <a:uFillTx/>
                </a:defRPr>
              </a:pPr>
              <a:r>
                <a:rPr sz="1400">
                  <a:solidFill>
                    <a:srgbClr val="848387"/>
                  </a:solidFill>
                  <a:latin typeface="Cooper Black"/>
                  <a:ea typeface="Cooper Black"/>
                  <a:cs typeface="Cooper Black"/>
                  <a:sym typeface="Cooper Black"/>
                </a:rPr>
                <a:t>Install services (db, </a:t>
              </a:r>
              <a:endParaRPr sz="1400">
                <a:solidFill>
                  <a:srgbClr val="848387"/>
                </a:solidFill>
                <a:latin typeface="Cooper Black"/>
                <a:ea typeface="Cooper Black"/>
                <a:cs typeface="Cooper Black"/>
                <a:sym typeface="Cooper Black"/>
              </a:endParaRPr>
            </a:p>
            <a:p>
              <a:pPr lvl="0" marL="457200" indent="-228600" defTabSz="457200">
                <a:defRPr>
                  <a:solidFill>
                    <a:srgbClr val="000000"/>
                  </a:solidFill>
                  <a:uFillTx/>
                </a:defRPr>
              </a:pPr>
              <a:r>
                <a:rPr sz="1400">
                  <a:solidFill>
                    <a:srgbClr val="848387"/>
                  </a:solidFill>
                  <a:latin typeface="Cooper Black"/>
                  <a:ea typeface="Cooper Black"/>
                  <a:cs typeface="Cooper Black"/>
                  <a:sym typeface="Cooper Black"/>
                </a:rPr>
                <a:t>messaging, hadoop, …)</a:t>
              </a:r>
            </a:p>
          </p:txBody>
        </p:sp>
      </p:grpSp>
      <p:grpSp>
        <p:nvGrpSpPr>
          <p:cNvPr id="609" name="Group 609"/>
          <p:cNvGrpSpPr/>
          <p:nvPr/>
        </p:nvGrpSpPr>
        <p:grpSpPr>
          <a:xfrm>
            <a:off x="5033800" y="1773060"/>
            <a:ext cx="3507446" cy="725777"/>
            <a:chOff x="267585" y="85153"/>
            <a:chExt cx="3507444" cy="725776"/>
          </a:xfrm>
        </p:grpSpPr>
        <p:sp>
          <p:nvSpPr>
            <p:cNvPr id="607" name="Shape 607"/>
            <p:cNvSpPr/>
            <p:nvPr/>
          </p:nvSpPr>
          <p:spPr>
            <a:xfrm>
              <a:off x="720868" y="266623"/>
              <a:ext cx="3054162" cy="497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marL="457200" indent="-228600" defTabSz="457200">
                <a:defRPr sz="1400">
                  <a:solidFill>
                    <a:srgbClr val="848387"/>
                  </a:solidFill>
                  <a:uFillTx/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848387"/>
                  </a:solidFill>
                </a:rPr>
                <a:t>Setup load-balancing and dynamic routing</a:t>
              </a:r>
            </a:p>
          </p:txBody>
        </p:sp>
        <p:pic>
          <p:nvPicPr>
            <p:cNvPr id="608" name="pasted-image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67585" y="85153"/>
              <a:ext cx="582822" cy="7257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12" name="Group 612"/>
          <p:cNvGrpSpPr/>
          <p:nvPr/>
        </p:nvGrpSpPr>
        <p:grpSpPr>
          <a:xfrm>
            <a:off x="5783018" y="2607861"/>
            <a:ext cx="3054163" cy="802064"/>
            <a:chOff x="342900" y="-553452"/>
            <a:chExt cx="3054161" cy="802063"/>
          </a:xfrm>
        </p:grpSpPr>
        <p:sp>
          <p:nvSpPr>
            <p:cNvPr id="610" name="Shape 610"/>
            <p:cNvSpPr/>
            <p:nvPr/>
          </p:nvSpPr>
          <p:spPr>
            <a:xfrm>
              <a:off x="342900" y="-465507"/>
              <a:ext cx="3054162" cy="497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marL="457200" indent="-228600" defTabSz="457200">
                <a:defRPr sz="1400">
                  <a:solidFill>
                    <a:srgbClr val="848387"/>
                  </a:solidFill>
                  <a:uFillTx/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848387"/>
                  </a:solidFill>
                </a:rPr>
                <a:t>Setup / config High Availability</a:t>
              </a:r>
            </a:p>
          </p:txBody>
        </p:sp>
        <p:pic>
          <p:nvPicPr>
            <p:cNvPr id="611" name="pasted-image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306092" y="-553453"/>
              <a:ext cx="727205" cy="8020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15" name="Group 615"/>
          <p:cNvGrpSpPr/>
          <p:nvPr/>
        </p:nvGrpSpPr>
        <p:grpSpPr>
          <a:xfrm>
            <a:off x="5054475" y="2944083"/>
            <a:ext cx="3368248" cy="935021"/>
            <a:chOff x="1989823" y="-47045"/>
            <a:chExt cx="3368246" cy="935020"/>
          </a:xfrm>
        </p:grpSpPr>
        <p:pic>
          <p:nvPicPr>
            <p:cNvPr id="613" name="pasted-image.pn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989823" y="-47046"/>
              <a:ext cx="642828" cy="9350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4" name="Shape 614"/>
            <p:cNvSpPr/>
            <p:nvPr/>
          </p:nvSpPr>
          <p:spPr>
            <a:xfrm>
              <a:off x="2590800" y="342900"/>
              <a:ext cx="2767271" cy="294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marL="457200" indent="-228600" defTabSz="457200">
                <a:defRPr sz="1400">
                  <a:solidFill>
                    <a:srgbClr val="848387"/>
                  </a:solidFill>
                  <a:uFillTx/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848387"/>
                  </a:solidFill>
                </a:rPr>
                <a:t>Setup APM</a:t>
              </a:r>
            </a:p>
          </p:txBody>
        </p:sp>
      </p:grpSp>
      <p:grpSp>
        <p:nvGrpSpPr>
          <p:cNvPr id="618" name="Group 618"/>
          <p:cNvGrpSpPr/>
          <p:nvPr/>
        </p:nvGrpSpPr>
        <p:grpSpPr>
          <a:xfrm>
            <a:off x="5666399" y="3716283"/>
            <a:ext cx="2211829" cy="915352"/>
            <a:chOff x="0" y="197334"/>
            <a:chExt cx="2211828" cy="915350"/>
          </a:xfrm>
        </p:grpSpPr>
        <p:sp>
          <p:nvSpPr>
            <p:cNvPr id="616" name="Shape 616"/>
            <p:cNvSpPr/>
            <p:nvPr/>
          </p:nvSpPr>
          <p:spPr>
            <a:xfrm>
              <a:off x="0" y="393390"/>
              <a:ext cx="2133462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marL="457200" indent="-228600" defTabSz="457200">
                <a:defRPr sz="1500">
                  <a:solidFill>
                    <a:srgbClr val="848387"/>
                  </a:solidFill>
                  <a:uFillTx/>
                  <a:latin typeface="Cooper Black"/>
                  <a:ea typeface="Cooper Black"/>
                  <a:cs typeface="Cooper Black"/>
                  <a:sym typeface="Cooper Black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500">
                  <a:solidFill>
                    <a:srgbClr val="848387"/>
                  </a:solidFill>
                </a:rPr>
                <a:t>Setup log streaming</a:t>
              </a:r>
            </a:p>
          </p:txBody>
        </p:sp>
        <p:pic>
          <p:nvPicPr>
            <p:cNvPr id="617" name="pasted-image.png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525315" y="197334"/>
              <a:ext cx="686514" cy="9153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19" name="Shape 619"/>
          <p:cNvSpPr/>
          <p:nvPr/>
        </p:nvSpPr>
        <p:spPr>
          <a:xfrm>
            <a:off x="340881" y="987055"/>
            <a:ext cx="1602989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 lvl="0">
              <a:defRPr b="0"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Deploy to dev</a:t>
            </a:r>
          </a:p>
        </p:txBody>
      </p:sp>
      <p:sp>
        <p:nvSpPr>
          <p:cNvPr id="620" name="Shape 620"/>
          <p:cNvSpPr/>
          <p:nvPr/>
        </p:nvSpPr>
        <p:spPr>
          <a:xfrm>
            <a:off x="4546874" y="66994"/>
            <a:ext cx="4450880" cy="4547688"/>
          </a:xfrm>
          <a:prstGeom prst="roundRect">
            <a:avLst>
              <a:gd name="adj" fmla="val 5468"/>
            </a:avLst>
          </a:prstGeom>
          <a:solidFill>
            <a:srgbClr val="F2F2F2">
              <a:alpha val="7392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621" name="Shape 621"/>
          <p:cNvSpPr/>
          <p:nvPr/>
        </p:nvSpPr>
        <p:spPr>
          <a:xfrm rot="21505997">
            <a:off x="2254203" y="443948"/>
            <a:ext cx="1835260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000"/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Deploy to Test</a:t>
            </a:r>
          </a:p>
        </p:txBody>
      </p:sp>
      <p:sp>
        <p:nvSpPr>
          <p:cNvPr id="622" name="Shape 622"/>
          <p:cNvSpPr/>
          <p:nvPr/>
        </p:nvSpPr>
        <p:spPr>
          <a:xfrm rot="21593395">
            <a:off x="1597222" y="2065259"/>
            <a:ext cx="1793284" cy="387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100"/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21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Deploy to QA</a:t>
            </a:r>
          </a:p>
        </p:txBody>
      </p:sp>
      <p:sp>
        <p:nvSpPr>
          <p:cNvPr id="623" name="Shape 623"/>
          <p:cNvSpPr/>
          <p:nvPr/>
        </p:nvSpPr>
        <p:spPr>
          <a:xfrm rot="21300000">
            <a:off x="1772109" y="3301619"/>
            <a:ext cx="2799448" cy="362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1900"/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9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Promote to production</a:t>
            </a:r>
          </a:p>
        </p:txBody>
      </p:sp>
      <p:sp>
        <p:nvSpPr>
          <p:cNvPr id="624" name="Shape 624"/>
          <p:cNvSpPr/>
          <p:nvPr/>
        </p:nvSpPr>
        <p:spPr>
          <a:xfrm rot="21167637">
            <a:off x="2112852" y="1309791"/>
            <a:ext cx="1253256" cy="41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200"/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22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Scale up</a:t>
            </a:r>
          </a:p>
        </p:txBody>
      </p:sp>
      <p:sp>
        <p:nvSpPr>
          <p:cNvPr id="625" name="Shape 625"/>
          <p:cNvSpPr/>
          <p:nvPr/>
        </p:nvSpPr>
        <p:spPr>
          <a:xfrm rot="21180000">
            <a:off x="629690" y="1752675"/>
            <a:ext cx="1611760" cy="387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2100"/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21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Update app</a:t>
            </a:r>
          </a:p>
        </p:txBody>
      </p:sp>
      <p:sp>
        <p:nvSpPr>
          <p:cNvPr id="626" name="Shape 626"/>
          <p:cNvSpPr/>
          <p:nvPr/>
        </p:nvSpPr>
        <p:spPr>
          <a:xfrm rot="420000">
            <a:off x="2582630" y="4078075"/>
            <a:ext cx="1501513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000"/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Scale down</a:t>
            </a:r>
          </a:p>
        </p:txBody>
      </p:sp>
      <p:sp>
        <p:nvSpPr>
          <p:cNvPr id="627" name="Shape 627"/>
          <p:cNvSpPr/>
          <p:nvPr/>
        </p:nvSpPr>
        <p:spPr>
          <a:xfrm rot="420000">
            <a:off x="2313190" y="1016541"/>
            <a:ext cx="1304551" cy="387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100"/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21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Redeploy</a:t>
            </a:r>
          </a:p>
        </p:txBody>
      </p:sp>
      <p:sp>
        <p:nvSpPr>
          <p:cNvPr id="628" name="Shape 628"/>
          <p:cNvSpPr/>
          <p:nvPr/>
        </p:nvSpPr>
        <p:spPr>
          <a:xfrm rot="240000">
            <a:off x="2575469" y="2718291"/>
            <a:ext cx="174296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 lvl="0">
              <a:defRPr b="0"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Unbind service</a:t>
            </a:r>
          </a:p>
        </p:txBody>
      </p:sp>
      <p:sp>
        <p:nvSpPr>
          <p:cNvPr id="629" name="Shape 629"/>
          <p:cNvSpPr/>
          <p:nvPr/>
        </p:nvSpPr>
        <p:spPr>
          <a:xfrm rot="20868160">
            <a:off x="2594499" y="1614460"/>
            <a:ext cx="1614746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000"/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Bind service</a:t>
            </a:r>
          </a:p>
        </p:txBody>
      </p:sp>
      <p:sp>
        <p:nvSpPr>
          <p:cNvPr id="630" name="Shape 630"/>
          <p:cNvSpPr/>
          <p:nvPr/>
        </p:nvSpPr>
        <p:spPr>
          <a:xfrm rot="420000">
            <a:off x="253469" y="205265"/>
            <a:ext cx="1727260" cy="362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1900"/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9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Restart server</a:t>
            </a:r>
          </a:p>
        </p:txBody>
      </p:sp>
      <p:sp>
        <p:nvSpPr>
          <p:cNvPr id="631" name="Shape 631"/>
          <p:cNvSpPr/>
          <p:nvPr/>
        </p:nvSpPr>
        <p:spPr>
          <a:xfrm rot="240000">
            <a:off x="2100343" y="2896677"/>
            <a:ext cx="157742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 lvl="0">
              <a:defRPr b="0"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Change route</a:t>
            </a:r>
          </a:p>
        </p:txBody>
      </p:sp>
      <p:pic>
        <p:nvPicPr>
          <p:cNvPr id="632" name="pasted-image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837883" y="543285"/>
            <a:ext cx="2166406" cy="4332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3" name="pasted-image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588678" y="2035792"/>
            <a:ext cx="2166406" cy="2502199"/>
          </a:xfrm>
          <a:prstGeom prst="rect">
            <a:avLst/>
          </a:prstGeom>
          <a:ln w="12700">
            <a:miter lim="400000"/>
          </a:ln>
        </p:spPr>
      </p:pic>
      <p:sp>
        <p:nvSpPr>
          <p:cNvPr id="634" name="Shape 634"/>
          <p:cNvSpPr/>
          <p:nvPr/>
        </p:nvSpPr>
        <p:spPr>
          <a:xfrm rot="240000">
            <a:off x="296232" y="1340710"/>
            <a:ext cx="1692286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 lvl="0">
              <a:defRPr b="0"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Scale Platform</a:t>
            </a:r>
          </a:p>
        </p:txBody>
      </p:sp>
      <p:sp>
        <p:nvSpPr>
          <p:cNvPr id="635" name="Shape 635"/>
          <p:cNvSpPr/>
          <p:nvPr/>
        </p:nvSpPr>
        <p:spPr>
          <a:xfrm rot="20103">
            <a:off x="308678" y="614604"/>
            <a:ext cx="1667394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 lvl="0">
              <a:defRPr b="0"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Create service</a:t>
            </a:r>
          </a:p>
        </p:txBody>
      </p:sp>
      <p:sp>
        <p:nvSpPr>
          <p:cNvPr id="636" name="Shape 636"/>
          <p:cNvSpPr/>
          <p:nvPr/>
        </p:nvSpPr>
        <p:spPr>
          <a:xfrm rot="20103">
            <a:off x="1398339" y="4271799"/>
            <a:ext cx="1289669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 lvl="0">
              <a:defRPr b="0"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Delete App</a:t>
            </a:r>
          </a:p>
        </p:txBody>
      </p:sp>
      <p:sp>
        <p:nvSpPr>
          <p:cNvPr id="637" name="Shape 637"/>
          <p:cNvSpPr/>
          <p:nvPr/>
        </p:nvSpPr>
        <p:spPr>
          <a:xfrm rot="21557452">
            <a:off x="1566794" y="6858"/>
            <a:ext cx="2644525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 lvl="0">
              <a:defRPr b="0"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Blue-green deployment</a:t>
            </a:r>
          </a:p>
        </p:txBody>
      </p:sp>
      <p:sp>
        <p:nvSpPr>
          <p:cNvPr id="638" name="Shape 638"/>
          <p:cNvSpPr/>
          <p:nvPr/>
        </p:nvSpPr>
        <p:spPr>
          <a:xfrm rot="20962820">
            <a:off x="2888276" y="3659767"/>
            <a:ext cx="1526975" cy="387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100"/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21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Check logs</a:t>
            </a:r>
          </a:p>
        </p:txBody>
      </p:sp>
      <p:sp>
        <p:nvSpPr>
          <p:cNvPr id="639" name="Shape 639"/>
          <p:cNvSpPr/>
          <p:nvPr/>
        </p:nvSpPr>
        <p:spPr>
          <a:xfrm rot="20962820">
            <a:off x="1732234" y="3598769"/>
            <a:ext cx="2061157" cy="387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100"/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21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Escale memory</a:t>
            </a:r>
          </a:p>
        </p:txBody>
      </p:sp>
      <p:sp>
        <p:nvSpPr>
          <p:cNvPr id="640" name="Shape 640"/>
          <p:cNvSpPr/>
          <p:nvPr/>
        </p:nvSpPr>
        <p:spPr>
          <a:xfrm rot="21122439">
            <a:off x="2283981" y="2326913"/>
            <a:ext cx="209881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 lvl="0">
              <a:defRPr b="0"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Update app server</a:t>
            </a:r>
          </a:p>
        </p:txBody>
      </p:sp>
      <p:sp>
        <p:nvSpPr>
          <p:cNvPr id="641" name="Shape 641"/>
          <p:cNvSpPr/>
          <p:nvPr/>
        </p:nvSpPr>
        <p:spPr>
          <a:xfrm rot="565034">
            <a:off x="2748591" y="869709"/>
            <a:ext cx="1463240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 lvl="0">
              <a:defRPr b="0"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Change JDK</a:t>
            </a:r>
          </a:p>
        </p:txBody>
      </p:sp>
      <p:sp>
        <p:nvSpPr>
          <p:cNvPr id="642" name="Shape 642"/>
          <p:cNvSpPr/>
          <p:nvPr/>
        </p:nvSpPr>
        <p:spPr>
          <a:xfrm rot="21148612">
            <a:off x="2118696" y="208723"/>
            <a:ext cx="1501303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 lvl="0">
              <a:defRPr b="0"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Upgrade app</a:t>
            </a:r>
          </a:p>
        </p:txBody>
      </p:sp>
      <p:sp>
        <p:nvSpPr>
          <p:cNvPr id="643" name="Shape 643"/>
          <p:cNvSpPr/>
          <p:nvPr/>
        </p:nvSpPr>
        <p:spPr>
          <a:xfrm>
            <a:off x="146246" y="66994"/>
            <a:ext cx="8851508" cy="4547688"/>
          </a:xfrm>
          <a:prstGeom prst="roundRect">
            <a:avLst>
              <a:gd name="adj" fmla="val 5352"/>
            </a:avLst>
          </a:prstGeom>
          <a:solidFill>
            <a:srgbClr val="F2F2F2">
              <a:alpha val="7392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pic>
        <p:nvPicPr>
          <p:cNvPr id="644" name="pasted-image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630965" y="220369"/>
            <a:ext cx="5882070" cy="40390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1" presetID="2" grpId="1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44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/>
          <p:nvPr/>
        </p:nvSpPr>
        <p:spPr>
          <a:xfrm>
            <a:off x="4908744" y="1054667"/>
            <a:ext cx="3941203" cy="3260534"/>
          </a:xfrm>
          <a:prstGeom prst="roundRect">
            <a:avLst>
              <a:gd name="adj" fmla="val 5375"/>
            </a:avLst>
          </a:prstGeom>
          <a:gradFill>
            <a:gsLst>
              <a:gs pos="0">
                <a:srgbClr val="29756E"/>
              </a:gs>
              <a:gs pos="100000">
                <a:srgbClr val="33928A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defRPr>
            </a:pPr>
          </a:p>
        </p:txBody>
      </p:sp>
      <p:sp>
        <p:nvSpPr>
          <p:cNvPr id="647" name="Shape 647"/>
          <p:cNvSpPr/>
          <p:nvPr>
            <p:ph type="sldNum" sz="quarter" idx="2"/>
          </p:nvPr>
        </p:nvSpPr>
        <p:spPr>
          <a:xfrm>
            <a:off x="8553450" y="5275495"/>
            <a:ext cx="533400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</a:fld>
          </a:p>
        </p:txBody>
      </p:sp>
      <p:pic>
        <p:nvPicPr>
          <p:cNvPr id="648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9918" y="758210"/>
            <a:ext cx="1209445" cy="151180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9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66363" y="1242167"/>
            <a:ext cx="2585381" cy="543892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sp>
        <p:nvSpPr>
          <p:cNvPr id="650" name="Shape 650"/>
          <p:cNvSpPr/>
          <p:nvPr/>
        </p:nvSpPr>
        <p:spPr>
          <a:xfrm>
            <a:off x="2176705" y="910519"/>
            <a:ext cx="1602989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 lvl="0">
              <a:defRPr b="0"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Deploy to dev</a:t>
            </a:r>
          </a:p>
        </p:txBody>
      </p:sp>
      <p:pic>
        <p:nvPicPr>
          <p:cNvPr id="651" name="CF_Logo_Square_White_HighRes.png"/>
          <p:cNvPicPr/>
          <p:nvPr/>
        </p:nvPicPr>
        <p:blipFill>
          <a:blip r:embed="rId4">
            <a:alphaModFix amt="88458"/>
            <a:extLst/>
          </a:blip>
          <a:stretch>
            <a:fillRect/>
          </a:stretch>
        </p:blipFill>
        <p:spPr>
          <a:xfrm>
            <a:off x="5657763" y="1458673"/>
            <a:ext cx="2443054" cy="243329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77800" dist="25400" dir="5400000">
              <a:srgbClr val="FFFFFF">
                <a:alpha val="77870"/>
              </a:srgbClr>
            </a:outerShdw>
          </a:effectLst>
        </p:spPr>
      </p:pic>
      <p:sp>
        <p:nvSpPr>
          <p:cNvPr id="652" name="Shape 652"/>
          <p:cNvSpPr/>
          <p:nvPr/>
        </p:nvSpPr>
        <p:spPr>
          <a:xfrm>
            <a:off x="5056551" y="1159888"/>
            <a:ext cx="3645589" cy="3050091"/>
          </a:xfrm>
          <a:prstGeom prst="roundRect">
            <a:avLst>
              <a:gd name="adj" fmla="val 7720"/>
            </a:avLst>
          </a:prstGeom>
          <a:solidFill>
            <a:srgbClr val="F2F2F2">
              <a:alpha val="7392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653" name="Shape 653"/>
          <p:cNvSpPr/>
          <p:nvPr>
            <p:ph type="title" idx="4294967295"/>
          </p:nvPr>
        </p:nvSpPr>
        <p:spPr>
          <a:xfrm>
            <a:off x="289675" y="141838"/>
            <a:ext cx="8410576" cy="46037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</a:rPr>
              <a:t>The Pivotal CF way</a:t>
            </a:r>
          </a:p>
        </p:txBody>
      </p:sp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4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5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/>
        </p:nvSpPr>
        <p:spPr>
          <a:xfrm>
            <a:off x="1251854" y="686608"/>
            <a:ext cx="6640292" cy="3783209"/>
          </a:xfrm>
          <a:prstGeom prst="roundRect">
            <a:avLst>
              <a:gd name="adj" fmla="val 0"/>
            </a:avLst>
          </a:prstGeom>
          <a:solidFill>
            <a:srgbClr val="A7A7A7">
              <a:alpha val="1911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41" name="Shape 14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</a:fld>
          </a:p>
        </p:txBody>
      </p:sp>
      <p:sp>
        <p:nvSpPr>
          <p:cNvPr id="142" name="Shape 142"/>
          <p:cNvSpPr/>
          <p:nvPr/>
        </p:nvSpPr>
        <p:spPr>
          <a:xfrm>
            <a:off x="1300929" y="2663448"/>
            <a:ext cx="6541568" cy="388404"/>
          </a:xfrm>
          <a:prstGeom prst="roundRect">
            <a:avLst>
              <a:gd name="adj" fmla="val 13079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  <a:latin typeface="Avenir Next"/>
                <a:ea typeface="Avenir Next"/>
                <a:cs typeface="Avenir Next"/>
                <a:sym typeface="Avenir Next"/>
              </a:rPr>
              <a:t>        </a:t>
            </a:r>
            <a:r>
              <a:rPr sz="17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  <a:latin typeface="Avenir Next"/>
                <a:ea typeface="Avenir Next"/>
                <a:cs typeface="Avenir Next"/>
                <a:sym typeface="Avenir Next"/>
              </a:rPr>
              <a:t>Loggregator</a:t>
            </a:r>
          </a:p>
        </p:txBody>
      </p:sp>
      <p:sp>
        <p:nvSpPr>
          <p:cNvPr id="143" name="Shape 143"/>
          <p:cNvSpPr/>
          <p:nvPr/>
        </p:nvSpPr>
        <p:spPr>
          <a:xfrm>
            <a:off x="4554564" y="1859719"/>
            <a:ext cx="3302001" cy="758534"/>
          </a:xfrm>
          <a:prstGeom prst="roundRect">
            <a:avLst>
              <a:gd name="adj" fmla="val 6697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>
            <a:lvl1pPr>
              <a:defRPr sz="15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5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DEA Pool</a:t>
            </a:r>
          </a:p>
        </p:txBody>
      </p:sp>
      <p:sp>
        <p:nvSpPr>
          <p:cNvPr id="144" name="Shape 144"/>
          <p:cNvSpPr/>
          <p:nvPr/>
        </p:nvSpPr>
        <p:spPr>
          <a:xfrm>
            <a:off x="1295559" y="722862"/>
            <a:ext cx="6552308" cy="356688"/>
          </a:xfrm>
          <a:prstGeom prst="roundRect">
            <a:avLst>
              <a:gd name="adj" fmla="val 14006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  <a:latin typeface="Avenir Next"/>
                <a:ea typeface="Avenir Next"/>
                <a:cs typeface="Avenir Next"/>
                <a:sym typeface="Avenir Next"/>
              </a:rPr>
              <a:t>        </a:t>
            </a:r>
            <a:r>
              <a:rPr sz="17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  <a:latin typeface="Avenir Next"/>
                <a:ea typeface="Avenir Next"/>
                <a:cs typeface="Avenir Next"/>
                <a:sym typeface="Avenir Next"/>
              </a:rPr>
              <a:t>Router</a:t>
            </a:r>
          </a:p>
        </p:txBody>
      </p:sp>
      <p:pic>
        <p:nvPicPr>
          <p:cNvPr id="145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4179" y="801063"/>
            <a:ext cx="241301" cy="241301"/>
          </a:xfrm>
          <a:prstGeom prst="rect">
            <a:avLst/>
          </a:prstGeom>
          <a:ln w="3175">
            <a:miter lim="400000"/>
          </a:ln>
        </p:spPr>
      </p:pic>
      <p:sp>
        <p:nvSpPr>
          <p:cNvPr id="146" name="Shape 146"/>
          <p:cNvSpPr/>
          <p:nvPr/>
        </p:nvSpPr>
        <p:spPr>
          <a:xfrm>
            <a:off x="1295559" y="1116562"/>
            <a:ext cx="6552308" cy="334684"/>
          </a:xfrm>
          <a:prstGeom prst="roundRect">
            <a:avLst>
              <a:gd name="adj" fmla="val 14927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  <a:latin typeface="Avenir Next"/>
                <a:ea typeface="Avenir Next"/>
                <a:cs typeface="Avenir Next"/>
                <a:sym typeface="Avenir Next"/>
              </a:rPr>
              <a:t>       </a:t>
            </a: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  <a:latin typeface="Avenir Next"/>
                <a:ea typeface="Avenir Next"/>
                <a:cs typeface="Avenir Next"/>
                <a:sym typeface="Avenir Next"/>
              </a:rPr>
              <a:t>Cloud Controller</a:t>
            </a:r>
          </a:p>
        </p:txBody>
      </p:sp>
      <p:pic>
        <p:nvPicPr>
          <p:cNvPr id="147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7556" y="1162099"/>
            <a:ext cx="192301" cy="247244"/>
          </a:xfrm>
          <a:prstGeom prst="rect">
            <a:avLst/>
          </a:prstGeom>
          <a:ln w="3175">
            <a:miter lim="400000"/>
          </a:ln>
        </p:spPr>
      </p:pic>
      <p:sp>
        <p:nvSpPr>
          <p:cNvPr id="148" name="Shape 148"/>
          <p:cNvSpPr/>
          <p:nvPr/>
        </p:nvSpPr>
        <p:spPr>
          <a:xfrm>
            <a:off x="1295559" y="3502821"/>
            <a:ext cx="3176522" cy="332030"/>
          </a:xfrm>
          <a:prstGeom prst="roundRect">
            <a:avLst>
              <a:gd name="adj" fmla="val 14753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 BOSH Director</a:t>
            </a:r>
          </a:p>
        </p:txBody>
      </p:sp>
      <p:sp>
        <p:nvSpPr>
          <p:cNvPr id="149" name="Shape 149"/>
          <p:cNvSpPr/>
          <p:nvPr/>
        </p:nvSpPr>
        <p:spPr>
          <a:xfrm>
            <a:off x="4554564" y="3502821"/>
            <a:ext cx="3302001" cy="340587"/>
          </a:xfrm>
          <a:prstGeom prst="roundRect">
            <a:avLst>
              <a:gd name="adj" fmla="val 14915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BOSH Agent</a:t>
            </a:r>
          </a:p>
        </p:txBody>
      </p:sp>
      <p:sp>
        <p:nvSpPr>
          <p:cNvPr id="150" name="Shape 150"/>
          <p:cNvSpPr/>
          <p:nvPr/>
        </p:nvSpPr>
        <p:spPr>
          <a:xfrm>
            <a:off x="1295559" y="1482214"/>
            <a:ext cx="3176522" cy="334683"/>
          </a:xfrm>
          <a:prstGeom prst="roundRect">
            <a:avLst>
              <a:gd name="adj" fmla="val 14602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 UAA/Login Servers</a:t>
            </a:r>
          </a:p>
        </p:txBody>
      </p:sp>
      <p:pic>
        <p:nvPicPr>
          <p:cNvPr id="151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27656" y="1563371"/>
            <a:ext cx="317501" cy="173183"/>
          </a:xfrm>
          <a:prstGeom prst="rect">
            <a:avLst/>
          </a:prstGeom>
          <a:ln w="3175">
            <a:miter lim="400000"/>
          </a:ln>
        </p:spPr>
      </p:pic>
      <p:sp>
        <p:nvSpPr>
          <p:cNvPr id="152" name="Shape 152"/>
          <p:cNvSpPr/>
          <p:nvPr/>
        </p:nvSpPr>
        <p:spPr>
          <a:xfrm>
            <a:off x="4554564" y="1488140"/>
            <a:ext cx="3302001" cy="334684"/>
          </a:xfrm>
          <a:prstGeom prst="roundRect">
            <a:avLst>
              <a:gd name="adj" fmla="val 15179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  Health Manager</a:t>
            </a:r>
          </a:p>
        </p:txBody>
      </p:sp>
      <p:pic>
        <p:nvPicPr>
          <p:cNvPr id="153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88029" y="1545714"/>
            <a:ext cx="241301" cy="227107"/>
          </a:xfrm>
          <a:prstGeom prst="rect">
            <a:avLst/>
          </a:prstGeom>
          <a:ln w="3175">
            <a:miter lim="400000"/>
          </a:ln>
        </p:spPr>
      </p:pic>
      <p:sp>
        <p:nvSpPr>
          <p:cNvPr id="154" name="Shape 154"/>
          <p:cNvSpPr/>
          <p:nvPr/>
        </p:nvSpPr>
        <p:spPr>
          <a:xfrm>
            <a:off x="1295559" y="1856289"/>
            <a:ext cx="3176522" cy="770484"/>
          </a:xfrm>
          <a:prstGeom prst="roundRect">
            <a:avLst>
              <a:gd name="adj" fmla="val 6343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>
            <a:lvl1pPr>
              <a:defRPr sz="16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Service Broker Node(s)</a:t>
            </a:r>
          </a:p>
        </p:txBody>
      </p:sp>
      <p:pic>
        <p:nvPicPr>
          <p:cNvPr id="155" name="pasted-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288135" y="1997196"/>
            <a:ext cx="308223" cy="290092"/>
          </a:xfrm>
          <a:prstGeom prst="rect">
            <a:avLst/>
          </a:prstGeom>
          <a:ln w="3175">
            <a:miter lim="400000"/>
          </a:ln>
        </p:spPr>
      </p:pic>
      <p:pic>
        <p:nvPicPr>
          <p:cNvPr id="156" name="pasted-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685010" y="2002713"/>
            <a:ext cx="306867" cy="288816"/>
          </a:xfrm>
          <a:prstGeom prst="rect">
            <a:avLst/>
          </a:prstGeom>
          <a:ln w="3175">
            <a:miter lim="400000"/>
          </a:ln>
        </p:spPr>
      </p:pic>
      <p:pic>
        <p:nvPicPr>
          <p:cNvPr id="157" name="pasted-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107285" y="2002713"/>
            <a:ext cx="308223" cy="290092"/>
          </a:xfrm>
          <a:prstGeom prst="rect">
            <a:avLst/>
          </a:prstGeom>
          <a:ln w="3175">
            <a:miter lim="400000"/>
          </a:ln>
        </p:spPr>
      </p:pic>
      <p:sp>
        <p:nvSpPr>
          <p:cNvPr id="158" name="Shape 158"/>
          <p:cNvSpPr/>
          <p:nvPr/>
        </p:nvSpPr>
        <p:spPr>
          <a:xfrm>
            <a:off x="1287435" y="3085998"/>
            <a:ext cx="6568555" cy="383907"/>
          </a:xfrm>
          <a:prstGeom prst="roundRect">
            <a:avLst>
              <a:gd name="adj" fmla="val 13232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 Messaging (NATS)</a:t>
            </a:r>
          </a:p>
        </p:txBody>
      </p:sp>
      <p:pic>
        <p:nvPicPr>
          <p:cNvPr id="159" name="pasted-image.pd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51479" y="3204705"/>
            <a:ext cx="266701" cy="215901"/>
          </a:xfrm>
          <a:prstGeom prst="rect">
            <a:avLst/>
          </a:prstGeom>
          <a:ln w="3175">
            <a:miter lim="400000"/>
          </a:ln>
        </p:spPr>
      </p:pic>
      <p:pic>
        <p:nvPicPr>
          <p:cNvPr id="160" name="pasted-image.pdf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688029" y="2349612"/>
            <a:ext cx="241301" cy="228601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164" name="Group 164"/>
          <p:cNvGrpSpPr/>
          <p:nvPr/>
        </p:nvGrpSpPr>
        <p:grpSpPr>
          <a:xfrm>
            <a:off x="4589025" y="1929922"/>
            <a:ext cx="964158" cy="385764"/>
            <a:chOff x="0" y="0"/>
            <a:chExt cx="964156" cy="385763"/>
          </a:xfrm>
        </p:grpSpPr>
        <p:pic>
          <p:nvPicPr>
            <p:cNvPr id="161" name="pasted-image.pdf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391790" y="78358"/>
              <a:ext cx="156717" cy="22904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162" name="pasted-image.pdf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940298" cy="385764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163" name="pasted-image.pdf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783330" y="78358"/>
              <a:ext cx="180827" cy="22904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pic>
        <p:nvPicPr>
          <p:cNvPr id="165" name="pasted-image.pdf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353056" y="3546010"/>
            <a:ext cx="241301" cy="241301"/>
          </a:xfrm>
          <a:prstGeom prst="rect">
            <a:avLst/>
          </a:prstGeom>
          <a:ln w="3175">
            <a:miter lim="400000"/>
          </a:ln>
        </p:spPr>
      </p:pic>
      <p:pic>
        <p:nvPicPr>
          <p:cNvPr id="166" name="pasted-image.pdf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4621557" y="3558679"/>
            <a:ext cx="241301" cy="241301"/>
          </a:xfrm>
          <a:prstGeom prst="rect">
            <a:avLst/>
          </a:prstGeom>
          <a:ln w="3175">
            <a:miter lim="400000"/>
          </a:ln>
        </p:spPr>
      </p:pic>
      <p:sp>
        <p:nvSpPr>
          <p:cNvPr id="167" name="Shape 167"/>
          <p:cNvSpPr/>
          <p:nvPr/>
        </p:nvSpPr>
        <p:spPr>
          <a:xfrm>
            <a:off x="1317151" y="2698338"/>
            <a:ext cx="335356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solidFill>
                  <a:srgbClr val="FFFFFF"/>
                </a:solidFill>
                <a:uFillTx/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</a:t>
            </a:r>
          </a:p>
        </p:txBody>
      </p:sp>
      <p:sp>
        <p:nvSpPr>
          <p:cNvPr id="168" name="Shape 168"/>
          <p:cNvSpPr/>
          <p:nvPr/>
        </p:nvSpPr>
        <p:spPr>
          <a:xfrm>
            <a:off x="1287436" y="3870905"/>
            <a:ext cx="6568554" cy="549733"/>
          </a:xfrm>
          <a:prstGeom prst="roundRect">
            <a:avLst>
              <a:gd name="adj" fmla="val 9210"/>
            </a:avLst>
          </a:prstGeom>
          <a:solidFill>
            <a:srgbClr val="5E5E5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IaaS</a:t>
            </a:r>
          </a:p>
        </p:txBody>
      </p:sp>
      <p:pic>
        <p:nvPicPr>
          <p:cNvPr id="169" name="droppedImage.png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2297200" y="3943650"/>
            <a:ext cx="423040" cy="4230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pasted-image.pdf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3013380" y="3941781"/>
            <a:ext cx="424346" cy="424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droppedImage.png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3730866" y="3920874"/>
            <a:ext cx="1149989" cy="4243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droppedImage.png"/>
          <p:cNvPicPr/>
          <p:nvPr/>
        </p:nvPicPr>
        <p:blipFill>
          <a:blip r:embed="rId16">
            <a:extLst/>
          </a:blip>
          <a:srcRect l="12296" t="1162" r="16473" b="27441"/>
          <a:stretch>
            <a:fillRect/>
          </a:stretch>
        </p:blipFill>
        <p:spPr>
          <a:xfrm>
            <a:off x="5173994" y="3917936"/>
            <a:ext cx="424347" cy="424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pasted-image.png"/>
          <p:cNvPicPr/>
          <p:nvPr/>
        </p:nvPicPr>
        <p:blipFill>
          <a:blip r:embed="rId17">
            <a:extLst/>
          </a:blip>
          <a:srcRect l="29203" t="14258" r="29203" b="28296"/>
          <a:stretch>
            <a:fillRect/>
          </a:stretch>
        </p:blipFill>
        <p:spPr>
          <a:xfrm>
            <a:off x="5891481" y="3917936"/>
            <a:ext cx="460866" cy="4243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pasted-image.png"/>
          <p:cNvPicPr/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6645393" y="3917850"/>
            <a:ext cx="524193" cy="4243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8" name="Group 178"/>
          <p:cNvGrpSpPr/>
          <p:nvPr/>
        </p:nvGrpSpPr>
        <p:grpSpPr>
          <a:xfrm>
            <a:off x="5670127" y="1929922"/>
            <a:ext cx="964157" cy="385764"/>
            <a:chOff x="0" y="0"/>
            <a:chExt cx="964156" cy="385763"/>
          </a:xfrm>
        </p:grpSpPr>
        <p:pic>
          <p:nvPicPr>
            <p:cNvPr id="175" name="pasted-image.pdf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391790" y="78358"/>
              <a:ext cx="156717" cy="22904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176" name="pasted-image.pdf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940298" cy="385764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177" name="pasted-image.pdf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783330" y="78358"/>
              <a:ext cx="180827" cy="22904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182" name="Group 182"/>
          <p:cNvGrpSpPr/>
          <p:nvPr/>
        </p:nvGrpSpPr>
        <p:grpSpPr>
          <a:xfrm>
            <a:off x="6751228" y="1929922"/>
            <a:ext cx="964158" cy="385764"/>
            <a:chOff x="0" y="0"/>
            <a:chExt cx="964156" cy="385763"/>
          </a:xfrm>
        </p:grpSpPr>
        <p:pic>
          <p:nvPicPr>
            <p:cNvPr id="179" name="pasted-image.pdf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391790" y="78358"/>
              <a:ext cx="156717" cy="22904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180" name="pasted-image.pdf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940298" cy="385764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181" name="pasted-image.pdf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783330" y="78358"/>
              <a:ext cx="180827" cy="22904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sp>
        <p:nvSpPr>
          <p:cNvPr id="183" name="Shape 183"/>
          <p:cNvSpPr/>
          <p:nvPr>
            <p:ph type="title" idx="4294967295"/>
          </p:nvPr>
        </p:nvSpPr>
        <p:spPr>
          <a:xfrm>
            <a:off x="273579" y="146964"/>
            <a:ext cx="8410576" cy="46037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6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6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</a:rPr>
              <a:t>Cloud Foundry Architecture Stack</a:t>
            </a:r>
          </a:p>
        </p:txBody>
      </p:sp>
    </p:spTree>
  </p:cSld>
  <p:clrMapOvr>
    <a:masterClrMapping/>
  </p:clrMapOvr>
  <p:transition spd="slow" advClick="1">
    <p:dissolv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/>
          <p:nvPr/>
        </p:nvSpPr>
        <p:spPr>
          <a:xfrm>
            <a:off x="4908744" y="1054667"/>
            <a:ext cx="3941203" cy="3260534"/>
          </a:xfrm>
          <a:prstGeom prst="roundRect">
            <a:avLst>
              <a:gd name="adj" fmla="val 5375"/>
            </a:avLst>
          </a:prstGeom>
          <a:gradFill>
            <a:gsLst>
              <a:gs pos="0">
                <a:srgbClr val="29756E"/>
              </a:gs>
              <a:gs pos="100000">
                <a:srgbClr val="33928A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defRPr>
            </a:pPr>
          </a:p>
        </p:txBody>
      </p:sp>
      <p:sp>
        <p:nvSpPr>
          <p:cNvPr id="656" name="Shape 656"/>
          <p:cNvSpPr/>
          <p:nvPr/>
        </p:nvSpPr>
        <p:spPr>
          <a:xfrm>
            <a:off x="5056551" y="1159888"/>
            <a:ext cx="3645589" cy="3050091"/>
          </a:xfrm>
          <a:prstGeom prst="roundRect">
            <a:avLst>
              <a:gd name="adj" fmla="val 7720"/>
            </a:avLst>
          </a:prstGeom>
          <a:solidFill>
            <a:srgbClr val="F2F2F2">
              <a:alpha val="7392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657" name="Shape 657"/>
          <p:cNvSpPr/>
          <p:nvPr>
            <p:ph type="sldNum" sz="quarter" idx="2"/>
          </p:nvPr>
        </p:nvSpPr>
        <p:spPr>
          <a:xfrm>
            <a:off x="8553450" y="5275495"/>
            <a:ext cx="533400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</a:fld>
          </a:p>
        </p:txBody>
      </p:sp>
      <p:pic>
        <p:nvPicPr>
          <p:cNvPr id="658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9918" y="758210"/>
            <a:ext cx="1209445" cy="1511806"/>
          </a:xfrm>
          <a:prstGeom prst="rect">
            <a:avLst/>
          </a:prstGeom>
          <a:ln w="12700">
            <a:miter lim="400000"/>
          </a:ln>
        </p:spPr>
      </p:pic>
      <p:pic>
        <p:nvPicPr>
          <p:cNvPr id="659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66363" y="1242167"/>
            <a:ext cx="2585381" cy="543892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sp>
        <p:nvSpPr>
          <p:cNvPr id="660" name="Shape 660"/>
          <p:cNvSpPr/>
          <p:nvPr/>
        </p:nvSpPr>
        <p:spPr>
          <a:xfrm>
            <a:off x="2176705" y="910519"/>
            <a:ext cx="1602989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 lvl="0">
              <a:defRPr b="0"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Deploy to dev</a:t>
            </a:r>
          </a:p>
        </p:txBody>
      </p:sp>
      <p:sp>
        <p:nvSpPr>
          <p:cNvPr id="661" name="Shape 661"/>
          <p:cNvSpPr/>
          <p:nvPr/>
        </p:nvSpPr>
        <p:spPr>
          <a:xfrm>
            <a:off x="1260285" y="1567333"/>
            <a:ext cx="36419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ctr" defTabSz="825500">
              <a:defRPr>
                <a:solidFill>
                  <a:srgbClr val="000000"/>
                </a:solidFill>
                <a:uFillTx/>
              </a:defRPr>
            </a:pPr>
            <a:r>
              <a:rPr sz="3000">
                <a:latin typeface="Courier"/>
                <a:ea typeface="Courier"/>
                <a:cs typeface="Courier"/>
                <a:sym typeface="Courier"/>
              </a:rPr>
              <a:t>&gt;</a:t>
            </a:r>
            <a:r>
              <a:rPr sz="10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sz="3000">
                <a:latin typeface="Courier"/>
                <a:ea typeface="Courier"/>
                <a:cs typeface="Courier"/>
                <a:sym typeface="Courier"/>
              </a:rPr>
              <a:t>cf push</a:t>
            </a:r>
          </a:p>
        </p:txBody>
      </p:sp>
      <p:pic>
        <p:nvPicPr>
          <p:cNvPr id="662" name="CF_Logo_Square_White_HighRes.png"/>
          <p:cNvPicPr/>
          <p:nvPr/>
        </p:nvPicPr>
        <p:blipFill>
          <a:blip r:embed="rId4">
            <a:alphaModFix amt="88458"/>
            <a:extLst/>
          </a:blip>
          <a:stretch>
            <a:fillRect/>
          </a:stretch>
        </p:blipFill>
        <p:spPr>
          <a:xfrm>
            <a:off x="5657763" y="1458673"/>
            <a:ext cx="2443054" cy="243329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77800" dist="25400" dir="5400000">
              <a:srgbClr val="FFFFFF">
                <a:alpha val="77870"/>
              </a:srgbClr>
            </a:outerShdw>
          </a:effectLst>
        </p:spPr>
      </p:pic>
      <p:grpSp>
        <p:nvGrpSpPr>
          <p:cNvPr id="665" name="Group 665"/>
          <p:cNvGrpSpPr/>
          <p:nvPr/>
        </p:nvGrpSpPr>
        <p:grpSpPr>
          <a:xfrm>
            <a:off x="2060422" y="7232370"/>
            <a:ext cx="2840288" cy="1607438"/>
            <a:chOff x="-53881" y="-53881"/>
            <a:chExt cx="2840287" cy="1607436"/>
          </a:xfrm>
        </p:grpSpPr>
        <p:sp>
          <p:nvSpPr>
            <p:cNvPr id="664" name="Shape 664"/>
            <p:cNvSpPr/>
            <p:nvPr/>
          </p:nvSpPr>
          <p:spPr>
            <a:xfrm>
              <a:off x="0" y="0"/>
              <a:ext cx="2732525" cy="1499674"/>
            </a:xfrm>
            <a:prstGeom prst="rect">
              <a:avLst/>
            </a:prstGeom>
            <a:solidFill>
              <a:srgbClr val="D5E9F9">
                <a:alpha val="50000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defRPr sz="2800">
                  <a:solidFill>
                    <a:srgbClr val="000000"/>
                  </a:solidFill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/>
              </a:pPr>
              <a:r>
                <a:rPr sz="2800"/>
                <a:t>Router</a:t>
              </a:r>
            </a:p>
          </p:txBody>
        </p:sp>
        <p:pic>
          <p:nvPicPr>
            <p:cNvPr id="663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53882" y="-53882"/>
              <a:ext cx="2840288" cy="1607438"/>
            </a:xfrm>
            <a:prstGeom prst="rect">
              <a:avLst/>
            </a:prstGeom>
            <a:effectLst/>
          </p:spPr>
        </p:pic>
      </p:grpSp>
      <p:grpSp>
        <p:nvGrpSpPr>
          <p:cNvPr id="668" name="Group 668"/>
          <p:cNvGrpSpPr/>
          <p:nvPr/>
        </p:nvGrpSpPr>
        <p:grpSpPr>
          <a:xfrm>
            <a:off x="5164034" y="1176405"/>
            <a:ext cx="1103326" cy="675417"/>
            <a:chOff x="-53881" y="-53881"/>
            <a:chExt cx="1103324" cy="675415"/>
          </a:xfrm>
        </p:grpSpPr>
        <p:sp>
          <p:nvSpPr>
            <p:cNvPr id="667" name="Shape 667"/>
            <p:cNvSpPr/>
            <p:nvPr/>
          </p:nvSpPr>
          <p:spPr>
            <a:xfrm>
              <a:off x="0" y="0"/>
              <a:ext cx="995562" cy="567653"/>
            </a:xfrm>
            <a:prstGeom prst="rect">
              <a:avLst/>
            </a:prstGeom>
            <a:solidFill>
              <a:srgbClr val="D5E9F9">
                <a:alpha val="50000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825500">
                <a:defRPr>
                  <a:solidFill>
                    <a:srgbClr val="000000"/>
                  </a:solidFill>
                  <a:uFillTx/>
                </a:defRPr>
              </a:pPr>
              <a:r>
                <a:rPr sz="1300"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Cloud</a:t>
              </a:r>
              <a:endParaRPr sz="130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lvl="0" algn="ctr" defTabSz="825500">
                <a:defRPr>
                  <a:solidFill>
                    <a:srgbClr val="000000"/>
                  </a:solidFill>
                  <a:uFillTx/>
                </a:defRPr>
              </a:pPr>
              <a:r>
                <a:rPr sz="1300"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Controller</a:t>
              </a:r>
            </a:p>
          </p:txBody>
        </p:sp>
        <p:pic>
          <p:nvPicPr>
            <p:cNvPr id="666" name="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53882" y="-53882"/>
              <a:ext cx="1103325" cy="675417"/>
            </a:xfrm>
            <a:prstGeom prst="rect">
              <a:avLst/>
            </a:prstGeom>
            <a:effectLst/>
          </p:spPr>
        </p:pic>
      </p:grpSp>
      <p:grpSp>
        <p:nvGrpSpPr>
          <p:cNvPr id="671" name="Group 671"/>
          <p:cNvGrpSpPr/>
          <p:nvPr/>
        </p:nvGrpSpPr>
        <p:grpSpPr>
          <a:xfrm>
            <a:off x="6630772" y="1176405"/>
            <a:ext cx="1209445" cy="675417"/>
            <a:chOff x="-53881" y="-53881"/>
            <a:chExt cx="1209444" cy="675415"/>
          </a:xfrm>
        </p:grpSpPr>
        <p:sp>
          <p:nvSpPr>
            <p:cNvPr id="670" name="Shape 670"/>
            <p:cNvSpPr/>
            <p:nvPr/>
          </p:nvSpPr>
          <p:spPr>
            <a:xfrm>
              <a:off x="0" y="0"/>
              <a:ext cx="1101682" cy="567653"/>
            </a:xfrm>
            <a:prstGeom prst="rect">
              <a:avLst/>
            </a:prstGeom>
            <a:solidFill>
              <a:srgbClr val="FFCECC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defRPr sz="1200">
                  <a:solidFill>
                    <a:srgbClr val="000000"/>
                  </a:solidFill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/>
              </a:pPr>
              <a:r>
                <a:rPr sz="1200"/>
                <a:t>Health Manager</a:t>
              </a:r>
            </a:p>
          </p:txBody>
        </p:sp>
        <p:pic>
          <p:nvPicPr>
            <p:cNvPr id="669" name="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53882" y="-53882"/>
              <a:ext cx="1209445" cy="675417"/>
            </a:xfrm>
            <a:prstGeom prst="rect">
              <a:avLst/>
            </a:prstGeom>
            <a:effectLst/>
          </p:spPr>
        </p:pic>
      </p:grpSp>
      <p:grpSp>
        <p:nvGrpSpPr>
          <p:cNvPr id="674" name="Group 674"/>
          <p:cNvGrpSpPr/>
          <p:nvPr/>
        </p:nvGrpSpPr>
        <p:grpSpPr>
          <a:xfrm>
            <a:off x="5193137" y="2493874"/>
            <a:ext cx="1314143" cy="675416"/>
            <a:chOff x="-53881" y="-53881"/>
            <a:chExt cx="1314142" cy="675415"/>
          </a:xfrm>
        </p:grpSpPr>
        <p:sp>
          <p:nvSpPr>
            <p:cNvPr id="673" name="Shape 673"/>
            <p:cNvSpPr/>
            <p:nvPr/>
          </p:nvSpPr>
          <p:spPr>
            <a:xfrm>
              <a:off x="0" y="0"/>
              <a:ext cx="1206380" cy="567653"/>
            </a:xfrm>
            <a:prstGeom prst="rect">
              <a:avLst/>
            </a:prstGeom>
            <a:solidFill>
              <a:srgbClr val="CEFFB1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825500">
                <a:defRPr>
                  <a:solidFill>
                    <a:srgbClr val="000000"/>
                  </a:solidFill>
                  <a:uFillTx/>
                </a:defRPr>
              </a:pPr>
              <a:r>
                <a:rPr sz="1200"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NATS</a:t>
              </a:r>
              <a:endParaRPr sz="120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lvl="0" algn="ctr" defTabSz="825500">
                <a:defRPr>
                  <a:solidFill>
                    <a:srgbClr val="000000"/>
                  </a:solidFill>
                  <a:uFillTx/>
                </a:defRPr>
              </a:pPr>
              <a:r>
                <a:rPr sz="1200">
                  <a:latin typeface="Helvetica Neue Thin"/>
                  <a:ea typeface="Helvetica Neue Thin"/>
                  <a:cs typeface="Helvetica Neue Thin"/>
                  <a:sym typeface="Helvetica Neue Thin"/>
                </a:rPr>
                <a:t>(message bus)</a:t>
              </a:r>
            </a:p>
          </p:txBody>
        </p:sp>
        <p:pic>
          <p:nvPicPr>
            <p:cNvPr id="672" name="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-53882" y="-53882"/>
              <a:ext cx="1314143" cy="675417"/>
            </a:xfrm>
            <a:prstGeom prst="rect">
              <a:avLst/>
            </a:prstGeom>
            <a:effectLst/>
          </p:spPr>
        </p:pic>
      </p:grpSp>
      <p:pic>
        <p:nvPicPr>
          <p:cNvPr id="733" name="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614563" y="1799228"/>
            <a:ext cx="335494" cy="746214"/>
          </a:xfrm>
          <a:prstGeom prst="rect">
            <a:avLst/>
          </a:prstGeom>
        </p:spPr>
      </p:pic>
      <p:pic>
        <p:nvPicPr>
          <p:cNvPr id="735" name="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749772" y="3117465"/>
            <a:ext cx="200873" cy="493450"/>
          </a:xfrm>
          <a:prstGeom prst="rect">
            <a:avLst/>
          </a:prstGeom>
        </p:spPr>
      </p:pic>
      <p:grpSp>
        <p:nvGrpSpPr>
          <p:cNvPr id="679" name="Group 679"/>
          <p:cNvGrpSpPr/>
          <p:nvPr/>
        </p:nvGrpSpPr>
        <p:grpSpPr>
          <a:xfrm>
            <a:off x="5184728" y="3559211"/>
            <a:ext cx="1330961" cy="498268"/>
            <a:chOff x="-53881" y="-53881"/>
            <a:chExt cx="1330960" cy="498267"/>
          </a:xfrm>
        </p:grpSpPr>
        <p:sp>
          <p:nvSpPr>
            <p:cNvPr id="678" name="Shape 678"/>
            <p:cNvSpPr/>
            <p:nvPr/>
          </p:nvSpPr>
          <p:spPr>
            <a:xfrm>
              <a:off x="0" y="0"/>
              <a:ext cx="1223197" cy="390505"/>
            </a:xfrm>
            <a:prstGeom prst="rect">
              <a:avLst/>
            </a:prstGeom>
            <a:solidFill>
              <a:srgbClr val="D5E9F9">
                <a:alpha val="50000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defRPr sz="1500">
                  <a:solidFill>
                    <a:srgbClr val="000000"/>
                  </a:solidFill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/>
              </a:pPr>
              <a:r>
                <a:rPr sz="1500"/>
                <a:t>Router</a:t>
              </a:r>
            </a:p>
          </p:txBody>
        </p:sp>
        <p:pic>
          <p:nvPicPr>
            <p:cNvPr id="677" name="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-53882" y="-53882"/>
              <a:ext cx="1330961" cy="498268"/>
            </a:xfrm>
            <a:prstGeom prst="rect">
              <a:avLst/>
            </a:prstGeom>
            <a:effectLst/>
          </p:spPr>
        </p:pic>
      </p:grpSp>
      <p:pic>
        <p:nvPicPr>
          <p:cNvPr id="737" name="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455697" y="2793477"/>
            <a:ext cx="1419154" cy="283990"/>
          </a:xfrm>
          <a:prstGeom prst="rect">
            <a:avLst/>
          </a:prstGeom>
        </p:spPr>
      </p:pic>
      <p:grpSp>
        <p:nvGrpSpPr>
          <p:cNvPr id="714" name="Group 714"/>
          <p:cNvGrpSpPr/>
          <p:nvPr/>
        </p:nvGrpSpPr>
        <p:grpSpPr>
          <a:xfrm>
            <a:off x="6934759" y="1857695"/>
            <a:ext cx="1655942" cy="2287393"/>
            <a:chOff x="-53881" y="-53881"/>
            <a:chExt cx="1655940" cy="2287391"/>
          </a:xfrm>
        </p:grpSpPr>
        <p:grpSp>
          <p:nvGrpSpPr>
            <p:cNvPr id="683" name="Group 683"/>
            <p:cNvGrpSpPr/>
            <p:nvPr/>
          </p:nvGrpSpPr>
          <p:grpSpPr>
            <a:xfrm>
              <a:off x="108678" y="-53882"/>
              <a:ext cx="1493382" cy="2092050"/>
              <a:chOff x="-53881" y="-53881"/>
              <a:chExt cx="1493380" cy="2092048"/>
            </a:xfrm>
          </p:grpSpPr>
          <p:sp>
            <p:nvSpPr>
              <p:cNvPr id="682" name="Shape 682"/>
              <p:cNvSpPr/>
              <p:nvPr/>
            </p:nvSpPr>
            <p:spPr>
              <a:xfrm>
                <a:off x="0" y="0"/>
                <a:ext cx="1385618" cy="198428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algn="ctr" defTabSz="825500">
                  <a:defRPr sz="2800">
                    <a:solidFill>
                      <a:srgbClr val="000000"/>
                    </a:solidFill>
                    <a:uFillTx/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</a:p>
            </p:txBody>
          </p:sp>
          <p:pic>
            <p:nvPicPr>
              <p:cNvPr id="681" name=""/>
              <p:cNvPicPr/>
              <p:nvPr/>
            </p:nvPicPr>
            <p:blipFill>
              <a:blip r:embed="rId13">
                <a:extLst/>
              </a:blip>
              <a:stretch>
                <a:fillRect/>
              </a:stretch>
            </p:blipFill>
            <p:spPr>
              <a:xfrm>
                <a:off x="-53882" y="-53882"/>
                <a:ext cx="1493381" cy="2092050"/>
              </a:xfrm>
              <a:prstGeom prst="rect">
                <a:avLst/>
              </a:prstGeom>
              <a:effectLst/>
            </p:spPr>
          </p:pic>
        </p:grpSp>
        <p:grpSp>
          <p:nvGrpSpPr>
            <p:cNvPr id="686" name="Group 686"/>
            <p:cNvGrpSpPr/>
            <p:nvPr/>
          </p:nvGrpSpPr>
          <p:grpSpPr>
            <a:xfrm>
              <a:off x="30838" y="41384"/>
              <a:ext cx="1493381" cy="2092050"/>
              <a:chOff x="-53881" y="-53881"/>
              <a:chExt cx="1493380" cy="2092048"/>
            </a:xfrm>
          </p:grpSpPr>
          <p:sp>
            <p:nvSpPr>
              <p:cNvPr id="685" name="Shape 685"/>
              <p:cNvSpPr/>
              <p:nvPr/>
            </p:nvSpPr>
            <p:spPr>
              <a:xfrm>
                <a:off x="0" y="0"/>
                <a:ext cx="1385618" cy="198428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algn="ctr" defTabSz="825500">
                  <a:defRPr sz="2800">
                    <a:solidFill>
                      <a:srgbClr val="000000"/>
                    </a:solidFill>
                    <a:uFillTx/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</a:p>
            </p:txBody>
          </p:sp>
          <p:pic>
            <p:nvPicPr>
              <p:cNvPr id="684" name=""/>
              <p:cNvPicPr/>
              <p:nvPr/>
            </p:nvPicPr>
            <p:blipFill>
              <a:blip r:embed="rId14">
                <a:extLst/>
              </a:blip>
              <a:stretch>
                <a:fillRect/>
              </a:stretch>
            </p:blipFill>
            <p:spPr>
              <a:xfrm>
                <a:off x="-53882" y="-53882"/>
                <a:ext cx="1493381" cy="2092050"/>
              </a:xfrm>
              <a:prstGeom prst="rect">
                <a:avLst/>
              </a:prstGeom>
              <a:effectLst/>
            </p:spPr>
          </p:pic>
        </p:grpSp>
        <p:grpSp>
          <p:nvGrpSpPr>
            <p:cNvPr id="689" name="Group 689"/>
            <p:cNvGrpSpPr/>
            <p:nvPr/>
          </p:nvGrpSpPr>
          <p:grpSpPr>
            <a:xfrm>
              <a:off x="-53882" y="141461"/>
              <a:ext cx="1493381" cy="2092050"/>
              <a:chOff x="-53881" y="-53881"/>
              <a:chExt cx="1493380" cy="2092048"/>
            </a:xfrm>
          </p:grpSpPr>
          <p:sp>
            <p:nvSpPr>
              <p:cNvPr id="688" name="Shape 688"/>
              <p:cNvSpPr/>
              <p:nvPr/>
            </p:nvSpPr>
            <p:spPr>
              <a:xfrm>
                <a:off x="0" y="0"/>
                <a:ext cx="1385618" cy="198428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algn="ctr" defTabSz="825500">
                  <a:defRPr sz="2800">
                    <a:solidFill>
                      <a:srgbClr val="000000"/>
                    </a:solidFill>
                    <a:uFillTx/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</a:p>
            </p:txBody>
          </p:sp>
          <p:pic>
            <p:nvPicPr>
              <p:cNvPr id="687" name=""/>
              <p:cNvPicPr/>
              <p:nvPr/>
            </p:nvPicPr>
            <p:blipFill>
              <a:blip r:embed="rId15">
                <a:extLst/>
              </a:blip>
              <a:stretch>
                <a:fillRect/>
              </a:stretch>
            </p:blipFill>
            <p:spPr>
              <a:xfrm>
                <a:off x="-53882" y="-53882"/>
                <a:ext cx="1493381" cy="2092050"/>
              </a:xfrm>
              <a:prstGeom prst="rect">
                <a:avLst/>
              </a:prstGeom>
              <a:effectLst/>
            </p:spPr>
          </p:pic>
        </p:grpSp>
        <p:grpSp>
          <p:nvGrpSpPr>
            <p:cNvPr id="692" name="Group 692"/>
            <p:cNvGrpSpPr/>
            <p:nvPr/>
          </p:nvGrpSpPr>
          <p:grpSpPr>
            <a:xfrm>
              <a:off x="104387" y="271952"/>
              <a:ext cx="378981" cy="449307"/>
              <a:chOff x="-53881" y="-53881"/>
              <a:chExt cx="378979" cy="449305"/>
            </a:xfrm>
          </p:grpSpPr>
          <p:sp>
            <p:nvSpPr>
              <p:cNvPr id="691" name="Shape 691"/>
              <p:cNvSpPr/>
              <p:nvPr/>
            </p:nvSpPr>
            <p:spPr>
              <a:xfrm>
                <a:off x="0" y="0"/>
                <a:ext cx="271217" cy="341543"/>
              </a:xfrm>
              <a:prstGeom prst="rect">
                <a:avLst/>
              </a:prstGeom>
              <a:solidFill>
                <a:srgbClr val="DCDEE0"/>
              </a:solidFill>
              <a:ln>
                <a:noFil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algn="ctr" defTabSz="825500">
                  <a:defRPr sz="2800">
                    <a:solidFill>
                      <a:srgbClr val="000000"/>
                    </a:solidFill>
                    <a:uFillTx/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</a:p>
            </p:txBody>
          </p:sp>
          <p:pic>
            <p:nvPicPr>
              <p:cNvPr id="690" name=""/>
              <p:cNvPicPr/>
              <p:nvPr/>
            </p:nvPicPr>
            <p:blipFill>
              <a:blip r:embed="rId16">
                <a:extLst/>
              </a:blip>
              <a:stretch>
                <a:fillRect/>
              </a:stretch>
            </p:blipFill>
            <p:spPr>
              <a:xfrm>
                <a:off x="-53882" y="-53882"/>
                <a:ext cx="378981" cy="449307"/>
              </a:xfrm>
              <a:prstGeom prst="rect">
                <a:avLst/>
              </a:prstGeom>
              <a:effectLst/>
            </p:spPr>
          </p:pic>
        </p:grpSp>
        <p:grpSp>
          <p:nvGrpSpPr>
            <p:cNvPr id="695" name="Group 695"/>
            <p:cNvGrpSpPr/>
            <p:nvPr/>
          </p:nvGrpSpPr>
          <p:grpSpPr>
            <a:xfrm>
              <a:off x="511838" y="271952"/>
              <a:ext cx="378981" cy="449307"/>
              <a:chOff x="-53881" y="-53881"/>
              <a:chExt cx="378979" cy="449305"/>
            </a:xfrm>
          </p:grpSpPr>
          <p:sp>
            <p:nvSpPr>
              <p:cNvPr id="694" name="Shape 694"/>
              <p:cNvSpPr/>
              <p:nvPr/>
            </p:nvSpPr>
            <p:spPr>
              <a:xfrm>
                <a:off x="0" y="0"/>
                <a:ext cx="271217" cy="341543"/>
              </a:xfrm>
              <a:prstGeom prst="rect">
                <a:avLst/>
              </a:prstGeom>
              <a:solidFill>
                <a:srgbClr val="DCDEE0"/>
              </a:solidFill>
              <a:ln>
                <a:noFil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algn="ctr" defTabSz="825500">
                  <a:defRPr sz="2800">
                    <a:solidFill>
                      <a:srgbClr val="000000"/>
                    </a:solidFill>
                    <a:uFillTx/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</a:p>
            </p:txBody>
          </p:sp>
          <p:pic>
            <p:nvPicPr>
              <p:cNvPr id="693" name=""/>
              <p:cNvPicPr/>
              <p:nvPr/>
            </p:nvPicPr>
            <p:blipFill>
              <a:blip r:embed="rId17">
                <a:extLst/>
              </a:blip>
              <a:stretch>
                <a:fillRect/>
              </a:stretch>
            </p:blipFill>
            <p:spPr>
              <a:xfrm>
                <a:off x="-53882" y="-53882"/>
                <a:ext cx="378981" cy="449307"/>
              </a:xfrm>
              <a:prstGeom prst="rect">
                <a:avLst/>
              </a:prstGeom>
              <a:effectLst/>
            </p:spPr>
          </p:pic>
        </p:grpSp>
        <p:grpSp>
          <p:nvGrpSpPr>
            <p:cNvPr id="698" name="Group 698"/>
            <p:cNvGrpSpPr/>
            <p:nvPr/>
          </p:nvGrpSpPr>
          <p:grpSpPr>
            <a:xfrm>
              <a:off x="919289" y="271952"/>
              <a:ext cx="378981" cy="449307"/>
              <a:chOff x="-53881" y="-53881"/>
              <a:chExt cx="378979" cy="449305"/>
            </a:xfrm>
          </p:grpSpPr>
          <p:sp>
            <p:nvSpPr>
              <p:cNvPr id="697" name="Shape 697"/>
              <p:cNvSpPr/>
              <p:nvPr/>
            </p:nvSpPr>
            <p:spPr>
              <a:xfrm>
                <a:off x="0" y="0"/>
                <a:ext cx="271217" cy="341543"/>
              </a:xfrm>
              <a:prstGeom prst="rect">
                <a:avLst/>
              </a:prstGeom>
              <a:solidFill>
                <a:srgbClr val="DCDEE0"/>
              </a:solidFill>
              <a:ln>
                <a:noFil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algn="ctr" defTabSz="825500">
                  <a:defRPr sz="2800">
                    <a:solidFill>
                      <a:srgbClr val="000000"/>
                    </a:solidFill>
                    <a:uFillTx/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</a:p>
            </p:txBody>
          </p:sp>
          <p:pic>
            <p:nvPicPr>
              <p:cNvPr id="696" name=""/>
              <p:cNvPicPr/>
              <p:nvPr/>
            </p:nvPicPr>
            <p:blipFill>
              <a:blip r:embed="rId18">
                <a:extLst/>
              </a:blip>
              <a:stretch>
                <a:fillRect/>
              </a:stretch>
            </p:blipFill>
            <p:spPr>
              <a:xfrm>
                <a:off x="-53882" y="-53882"/>
                <a:ext cx="378981" cy="449307"/>
              </a:xfrm>
              <a:prstGeom prst="rect">
                <a:avLst/>
              </a:prstGeom>
              <a:effectLst/>
            </p:spPr>
          </p:pic>
        </p:grpSp>
        <p:grpSp>
          <p:nvGrpSpPr>
            <p:cNvPr id="701" name="Group 701"/>
            <p:cNvGrpSpPr/>
            <p:nvPr/>
          </p:nvGrpSpPr>
          <p:grpSpPr>
            <a:xfrm>
              <a:off x="104387" y="701103"/>
              <a:ext cx="378981" cy="449307"/>
              <a:chOff x="-53881" y="-53881"/>
              <a:chExt cx="378979" cy="449305"/>
            </a:xfrm>
          </p:grpSpPr>
          <p:sp>
            <p:nvSpPr>
              <p:cNvPr id="700" name="Shape 700"/>
              <p:cNvSpPr/>
              <p:nvPr/>
            </p:nvSpPr>
            <p:spPr>
              <a:xfrm>
                <a:off x="0" y="0"/>
                <a:ext cx="271217" cy="341543"/>
              </a:xfrm>
              <a:prstGeom prst="rect">
                <a:avLst/>
              </a:prstGeom>
              <a:solidFill>
                <a:srgbClr val="DCDEE0"/>
              </a:solidFill>
              <a:ln>
                <a:noFil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algn="ctr" defTabSz="825500">
                  <a:defRPr sz="2800">
                    <a:solidFill>
                      <a:srgbClr val="000000"/>
                    </a:solidFill>
                    <a:uFillTx/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</a:p>
            </p:txBody>
          </p:sp>
          <p:pic>
            <p:nvPicPr>
              <p:cNvPr id="699" name=""/>
              <p:cNvPicPr/>
              <p:nvPr/>
            </p:nvPicPr>
            <p:blipFill>
              <a:blip r:embed="rId19">
                <a:extLst/>
              </a:blip>
              <a:stretch>
                <a:fillRect/>
              </a:stretch>
            </p:blipFill>
            <p:spPr>
              <a:xfrm>
                <a:off x="-53882" y="-53882"/>
                <a:ext cx="378981" cy="449307"/>
              </a:xfrm>
              <a:prstGeom prst="rect">
                <a:avLst/>
              </a:prstGeom>
              <a:effectLst/>
            </p:spPr>
          </p:pic>
        </p:grpSp>
        <p:grpSp>
          <p:nvGrpSpPr>
            <p:cNvPr id="704" name="Group 704"/>
            <p:cNvGrpSpPr/>
            <p:nvPr/>
          </p:nvGrpSpPr>
          <p:grpSpPr>
            <a:xfrm>
              <a:off x="511838" y="701103"/>
              <a:ext cx="378981" cy="449307"/>
              <a:chOff x="-53881" y="-53881"/>
              <a:chExt cx="378979" cy="449305"/>
            </a:xfrm>
          </p:grpSpPr>
          <p:sp>
            <p:nvSpPr>
              <p:cNvPr id="703" name="Shape 703"/>
              <p:cNvSpPr/>
              <p:nvPr/>
            </p:nvSpPr>
            <p:spPr>
              <a:xfrm>
                <a:off x="0" y="0"/>
                <a:ext cx="271217" cy="341543"/>
              </a:xfrm>
              <a:prstGeom prst="rect">
                <a:avLst/>
              </a:prstGeom>
              <a:solidFill>
                <a:srgbClr val="DCDEE0"/>
              </a:solidFill>
              <a:ln>
                <a:noFil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algn="ctr" defTabSz="825500">
                  <a:defRPr sz="2800">
                    <a:solidFill>
                      <a:srgbClr val="000000"/>
                    </a:solidFill>
                    <a:uFillTx/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</a:p>
            </p:txBody>
          </p:sp>
          <p:pic>
            <p:nvPicPr>
              <p:cNvPr id="702" name=""/>
              <p:cNvPicPr/>
              <p:nvPr/>
            </p:nvPicPr>
            <p:blipFill>
              <a:blip r:embed="rId20">
                <a:extLst/>
              </a:blip>
              <a:stretch>
                <a:fillRect/>
              </a:stretch>
            </p:blipFill>
            <p:spPr>
              <a:xfrm>
                <a:off x="-53882" y="-53882"/>
                <a:ext cx="378981" cy="449307"/>
              </a:xfrm>
              <a:prstGeom prst="rect">
                <a:avLst/>
              </a:prstGeom>
              <a:effectLst/>
            </p:spPr>
          </p:pic>
        </p:grpSp>
        <p:grpSp>
          <p:nvGrpSpPr>
            <p:cNvPr id="707" name="Group 707"/>
            <p:cNvGrpSpPr/>
            <p:nvPr/>
          </p:nvGrpSpPr>
          <p:grpSpPr>
            <a:xfrm>
              <a:off x="919289" y="701103"/>
              <a:ext cx="378981" cy="449307"/>
              <a:chOff x="-53881" y="-53881"/>
              <a:chExt cx="378979" cy="449305"/>
            </a:xfrm>
          </p:grpSpPr>
          <p:sp>
            <p:nvSpPr>
              <p:cNvPr id="706" name="Shape 706"/>
              <p:cNvSpPr/>
              <p:nvPr/>
            </p:nvSpPr>
            <p:spPr>
              <a:xfrm>
                <a:off x="0" y="0"/>
                <a:ext cx="271217" cy="341543"/>
              </a:xfrm>
              <a:prstGeom prst="rect">
                <a:avLst/>
              </a:prstGeom>
              <a:solidFill>
                <a:srgbClr val="DCDEE0"/>
              </a:solidFill>
              <a:ln>
                <a:noFil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algn="ctr" defTabSz="825500">
                  <a:defRPr sz="2800">
                    <a:solidFill>
                      <a:srgbClr val="000000"/>
                    </a:solidFill>
                    <a:uFillTx/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</a:p>
            </p:txBody>
          </p:sp>
          <p:pic>
            <p:nvPicPr>
              <p:cNvPr id="705" name=""/>
              <p:cNvPicPr/>
              <p:nvPr/>
            </p:nvPicPr>
            <p:blipFill>
              <a:blip r:embed="rId21">
                <a:extLst/>
              </a:blip>
              <a:stretch>
                <a:fillRect/>
              </a:stretch>
            </p:blipFill>
            <p:spPr>
              <a:xfrm>
                <a:off x="-53882" y="-53882"/>
                <a:ext cx="378981" cy="449307"/>
              </a:xfrm>
              <a:prstGeom prst="rect">
                <a:avLst/>
              </a:prstGeom>
              <a:effectLst/>
            </p:spPr>
          </p:pic>
        </p:grpSp>
        <p:grpSp>
          <p:nvGrpSpPr>
            <p:cNvPr id="710" name="Group 710"/>
            <p:cNvGrpSpPr/>
            <p:nvPr/>
          </p:nvGrpSpPr>
          <p:grpSpPr>
            <a:xfrm>
              <a:off x="104387" y="1140632"/>
              <a:ext cx="378981" cy="449307"/>
              <a:chOff x="-53881" y="-53881"/>
              <a:chExt cx="378979" cy="449305"/>
            </a:xfrm>
          </p:grpSpPr>
          <p:sp>
            <p:nvSpPr>
              <p:cNvPr id="709" name="Shape 709"/>
              <p:cNvSpPr/>
              <p:nvPr/>
            </p:nvSpPr>
            <p:spPr>
              <a:xfrm>
                <a:off x="0" y="0"/>
                <a:ext cx="271217" cy="341543"/>
              </a:xfrm>
              <a:prstGeom prst="rect">
                <a:avLst/>
              </a:prstGeom>
              <a:solidFill>
                <a:srgbClr val="DCDEE0"/>
              </a:solidFill>
              <a:ln>
                <a:noFil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algn="ctr" defTabSz="825500">
                  <a:defRPr sz="2800">
                    <a:solidFill>
                      <a:srgbClr val="000000"/>
                    </a:solidFill>
                    <a:uFillTx/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</a:p>
            </p:txBody>
          </p:sp>
          <p:pic>
            <p:nvPicPr>
              <p:cNvPr id="708" name=""/>
              <p:cNvPicPr/>
              <p:nvPr/>
            </p:nvPicPr>
            <p:blipFill>
              <a:blip r:embed="rId22">
                <a:extLst/>
              </a:blip>
              <a:stretch>
                <a:fillRect/>
              </a:stretch>
            </p:blipFill>
            <p:spPr>
              <a:xfrm>
                <a:off x="-53882" y="-53882"/>
                <a:ext cx="378981" cy="449307"/>
              </a:xfrm>
              <a:prstGeom prst="rect">
                <a:avLst/>
              </a:prstGeom>
              <a:effectLst/>
            </p:spPr>
          </p:pic>
        </p:grpSp>
        <p:grpSp>
          <p:nvGrpSpPr>
            <p:cNvPr id="713" name="Group 713"/>
            <p:cNvGrpSpPr/>
            <p:nvPr/>
          </p:nvGrpSpPr>
          <p:grpSpPr>
            <a:xfrm>
              <a:off x="511838" y="1140632"/>
              <a:ext cx="378981" cy="449307"/>
              <a:chOff x="-53881" y="-53881"/>
              <a:chExt cx="378979" cy="449305"/>
            </a:xfrm>
          </p:grpSpPr>
          <p:sp>
            <p:nvSpPr>
              <p:cNvPr id="712" name="Shape 712"/>
              <p:cNvSpPr/>
              <p:nvPr/>
            </p:nvSpPr>
            <p:spPr>
              <a:xfrm>
                <a:off x="0" y="0"/>
                <a:ext cx="271217" cy="341543"/>
              </a:xfrm>
              <a:prstGeom prst="rect">
                <a:avLst/>
              </a:prstGeom>
              <a:solidFill>
                <a:srgbClr val="DCDEE0"/>
              </a:solidFill>
              <a:ln>
                <a:noFil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algn="ctr" defTabSz="825500">
                  <a:defRPr sz="2800">
                    <a:solidFill>
                      <a:srgbClr val="000000"/>
                    </a:solidFill>
                    <a:uFillTx/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</a:p>
            </p:txBody>
          </p:sp>
          <p:pic>
            <p:nvPicPr>
              <p:cNvPr id="711" name=""/>
              <p:cNvPicPr/>
              <p:nvPr/>
            </p:nvPicPr>
            <p:blipFill>
              <a:blip r:embed="rId23">
                <a:extLst/>
              </a:blip>
              <a:stretch>
                <a:fillRect/>
              </a:stretch>
            </p:blipFill>
            <p:spPr>
              <a:xfrm>
                <a:off x="-53882" y="-53882"/>
                <a:ext cx="378981" cy="449307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717" name="Group 717"/>
          <p:cNvGrpSpPr/>
          <p:nvPr/>
        </p:nvGrpSpPr>
        <p:grpSpPr>
          <a:xfrm>
            <a:off x="7907930" y="3052210"/>
            <a:ext cx="378981" cy="449306"/>
            <a:chOff x="-53881" y="-53881"/>
            <a:chExt cx="378979" cy="449305"/>
          </a:xfrm>
        </p:grpSpPr>
        <p:sp>
          <p:nvSpPr>
            <p:cNvPr id="716" name="Shape 716"/>
            <p:cNvSpPr/>
            <p:nvPr/>
          </p:nvSpPr>
          <p:spPr>
            <a:xfrm>
              <a:off x="0" y="0"/>
              <a:ext cx="271217" cy="341543"/>
            </a:xfrm>
            <a:prstGeom prst="rect">
              <a:avLst/>
            </a:prstGeom>
            <a:solidFill>
              <a:srgbClr val="DCDEE0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825500">
                <a:defRPr sz="2800">
                  <a:solidFill>
                    <a:srgbClr val="000000"/>
                  </a:solidFill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  <p:pic>
          <p:nvPicPr>
            <p:cNvPr id="715" name=""/>
            <p:cNvPicPr/>
            <p:nvPr/>
          </p:nvPicPr>
          <p:blipFill>
            <a:blip r:embed="rId24">
              <a:extLst/>
            </a:blip>
            <a:stretch>
              <a:fillRect/>
            </a:stretch>
          </p:blipFill>
          <p:spPr>
            <a:xfrm>
              <a:off x="-53882" y="-53882"/>
              <a:ext cx="378981" cy="449307"/>
            </a:xfrm>
            <a:prstGeom prst="rect">
              <a:avLst/>
            </a:prstGeom>
            <a:effectLst/>
          </p:spPr>
        </p:pic>
      </p:grpSp>
      <p:grpSp>
        <p:nvGrpSpPr>
          <p:cNvPr id="720" name="Group 720"/>
          <p:cNvGrpSpPr/>
          <p:nvPr/>
        </p:nvGrpSpPr>
        <p:grpSpPr>
          <a:xfrm>
            <a:off x="7093028" y="3509410"/>
            <a:ext cx="378981" cy="449306"/>
            <a:chOff x="-53881" y="-53881"/>
            <a:chExt cx="378979" cy="449305"/>
          </a:xfrm>
        </p:grpSpPr>
        <p:sp>
          <p:nvSpPr>
            <p:cNvPr id="719" name="Shape 719"/>
            <p:cNvSpPr/>
            <p:nvPr/>
          </p:nvSpPr>
          <p:spPr>
            <a:xfrm>
              <a:off x="0" y="0"/>
              <a:ext cx="271217" cy="341543"/>
            </a:xfrm>
            <a:prstGeom prst="rect">
              <a:avLst/>
            </a:prstGeom>
            <a:solidFill>
              <a:srgbClr val="DCDEE0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825500">
                <a:defRPr sz="2800">
                  <a:solidFill>
                    <a:srgbClr val="000000"/>
                  </a:solidFill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  <p:pic>
          <p:nvPicPr>
            <p:cNvPr id="718" name=""/>
            <p:cNvPicPr/>
            <p:nvPr/>
          </p:nvPicPr>
          <p:blipFill>
            <a:blip r:embed="rId25">
              <a:extLst/>
            </a:blip>
            <a:stretch>
              <a:fillRect/>
            </a:stretch>
          </p:blipFill>
          <p:spPr>
            <a:xfrm>
              <a:off x="-53882" y="-53882"/>
              <a:ext cx="378981" cy="449307"/>
            </a:xfrm>
            <a:prstGeom prst="rect">
              <a:avLst/>
            </a:prstGeom>
            <a:effectLst/>
          </p:spPr>
        </p:pic>
      </p:grpSp>
      <p:grpSp>
        <p:nvGrpSpPr>
          <p:cNvPr id="723" name="Group 723"/>
          <p:cNvGrpSpPr/>
          <p:nvPr/>
        </p:nvGrpSpPr>
        <p:grpSpPr>
          <a:xfrm>
            <a:off x="7500479" y="3504329"/>
            <a:ext cx="378980" cy="449307"/>
            <a:chOff x="-53881" y="-53881"/>
            <a:chExt cx="378979" cy="449305"/>
          </a:xfrm>
        </p:grpSpPr>
        <p:sp>
          <p:nvSpPr>
            <p:cNvPr id="722" name="Shape 722"/>
            <p:cNvSpPr/>
            <p:nvPr/>
          </p:nvSpPr>
          <p:spPr>
            <a:xfrm>
              <a:off x="0" y="0"/>
              <a:ext cx="271217" cy="341543"/>
            </a:xfrm>
            <a:prstGeom prst="rect">
              <a:avLst/>
            </a:prstGeom>
            <a:solidFill>
              <a:srgbClr val="DCDEE0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825500">
                <a:defRPr sz="2800">
                  <a:solidFill>
                    <a:srgbClr val="000000"/>
                  </a:solidFill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  <p:pic>
          <p:nvPicPr>
            <p:cNvPr id="721" name=""/>
            <p:cNvPicPr/>
            <p:nvPr/>
          </p:nvPicPr>
          <p:blipFill>
            <a:blip r:embed="rId26">
              <a:extLst/>
            </a:blip>
            <a:stretch>
              <a:fillRect/>
            </a:stretch>
          </p:blipFill>
          <p:spPr>
            <a:xfrm>
              <a:off x="-53882" y="-53882"/>
              <a:ext cx="378981" cy="449307"/>
            </a:xfrm>
            <a:prstGeom prst="rect">
              <a:avLst/>
            </a:prstGeom>
            <a:effectLst/>
          </p:spPr>
        </p:pic>
      </p:grpSp>
      <p:grpSp>
        <p:nvGrpSpPr>
          <p:cNvPr id="726" name="Group 726"/>
          <p:cNvGrpSpPr/>
          <p:nvPr/>
        </p:nvGrpSpPr>
        <p:grpSpPr>
          <a:xfrm>
            <a:off x="7907930" y="3504329"/>
            <a:ext cx="378981" cy="449307"/>
            <a:chOff x="-53881" y="-53881"/>
            <a:chExt cx="378979" cy="449305"/>
          </a:xfrm>
        </p:grpSpPr>
        <p:sp>
          <p:nvSpPr>
            <p:cNvPr id="725" name="Shape 725"/>
            <p:cNvSpPr/>
            <p:nvPr/>
          </p:nvSpPr>
          <p:spPr>
            <a:xfrm>
              <a:off x="0" y="0"/>
              <a:ext cx="271217" cy="341543"/>
            </a:xfrm>
            <a:prstGeom prst="rect">
              <a:avLst/>
            </a:prstGeom>
            <a:solidFill>
              <a:srgbClr val="DCDEE0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825500">
                <a:defRPr sz="2800">
                  <a:solidFill>
                    <a:srgbClr val="000000"/>
                  </a:solidFill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  <p:pic>
          <p:nvPicPr>
            <p:cNvPr id="724" name=""/>
            <p:cNvPicPr/>
            <p:nvPr/>
          </p:nvPicPr>
          <p:blipFill>
            <a:blip r:embed="rId27">
              <a:extLst/>
            </a:blip>
            <a:stretch>
              <a:fillRect/>
            </a:stretch>
          </p:blipFill>
          <p:spPr>
            <a:xfrm>
              <a:off x="-53882" y="-53882"/>
              <a:ext cx="378981" cy="449307"/>
            </a:xfrm>
            <a:prstGeom prst="rect">
              <a:avLst/>
            </a:prstGeom>
            <a:effectLst/>
          </p:spPr>
        </p:pic>
      </p:grpSp>
      <p:pic>
        <p:nvPicPr>
          <p:cNvPr id="739" name=""/>
          <p:cNvPicPr/>
          <p:nvPr/>
        </p:nvPicPr>
        <p:blipFill>
          <a:blip r:embed="rId28">
            <a:extLst/>
          </a:blip>
          <a:stretch>
            <a:fillRect/>
          </a:stretch>
        </p:blipFill>
        <p:spPr>
          <a:xfrm>
            <a:off x="5983907" y="1799997"/>
            <a:ext cx="718156" cy="745580"/>
          </a:xfrm>
          <a:prstGeom prst="rect">
            <a:avLst/>
          </a:prstGeom>
        </p:spPr>
      </p:pic>
      <p:pic>
        <p:nvPicPr>
          <p:cNvPr id="728" name="pasted-image.png"/>
          <p:cNvPicPr/>
          <p:nvPr/>
        </p:nvPicPr>
        <p:blipFill>
          <a:blip r:embed="rId29">
            <a:extLst/>
          </a:blip>
          <a:stretch>
            <a:fillRect/>
          </a:stretch>
        </p:blipFill>
        <p:spPr>
          <a:xfrm>
            <a:off x="152877" y="2881348"/>
            <a:ext cx="2274888" cy="1706166"/>
          </a:xfrm>
          <a:prstGeom prst="rect">
            <a:avLst/>
          </a:prstGeom>
          <a:ln w="12700">
            <a:miter lim="400000"/>
          </a:ln>
        </p:spPr>
      </p:pic>
      <p:sp>
        <p:nvSpPr>
          <p:cNvPr id="729" name="Shape 729"/>
          <p:cNvSpPr/>
          <p:nvPr/>
        </p:nvSpPr>
        <p:spPr>
          <a:xfrm>
            <a:off x="2910804" y="3363372"/>
            <a:ext cx="1640940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 lvl="0">
              <a:defRPr b="0"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App Deployed</a:t>
            </a:r>
          </a:p>
        </p:txBody>
      </p:sp>
      <p:pic>
        <p:nvPicPr>
          <p:cNvPr id="730" name=""/>
          <p:cNvPicPr/>
          <p:nvPr/>
        </p:nvPicPr>
        <p:blipFill>
          <a:blip r:embed="rId30">
            <a:extLst/>
          </a:blip>
          <a:stretch>
            <a:fillRect/>
          </a:stretch>
        </p:blipFill>
        <p:spPr>
          <a:xfrm rot="10800000">
            <a:off x="2407729" y="3637236"/>
            <a:ext cx="2292451" cy="543892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pic>
        <p:nvPicPr>
          <p:cNvPr id="731" name="chrome.png"/>
          <p:cNvPicPr/>
          <p:nvPr/>
        </p:nvPicPr>
        <p:blipFill>
          <a:blip r:embed="rId31">
            <a:extLst/>
          </a:blip>
          <a:stretch>
            <a:fillRect/>
          </a:stretch>
        </p:blipFill>
        <p:spPr>
          <a:xfrm>
            <a:off x="2144578" y="3297828"/>
            <a:ext cx="409226" cy="409226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Shape 732"/>
          <p:cNvSpPr/>
          <p:nvPr>
            <p:ph type="title" idx="4294967295"/>
          </p:nvPr>
        </p:nvSpPr>
        <p:spPr>
          <a:xfrm>
            <a:off x="289675" y="141838"/>
            <a:ext cx="8410576" cy="46037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</a:rPr>
              <a:t>The Pivotal CF way</a:t>
            </a:r>
          </a:p>
        </p:txBody>
      </p:sp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nodeType="afterEffect" presetClass="entr" presetSubtype="16" presetID="23" grpId="2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50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50"/>
                            </p:stCondLst>
                            <p:childTnLst>
                              <p:par>
                                <p:cTn id="13" nodeType="afterEffect" presetClass="entr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"/>
                            </p:stCondLst>
                            <p:childTnLst>
                              <p:par>
                                <p:cTn id="18" nodeType="afterEffect" presetClass="entr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5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nodeType="afterEffect" presetClass="entr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"/>
                            </p:stCondLst>
                            <p:childTnLst>
                              <p:par>
                                <p:cTn id="28" nodeType="afterEffect" presetClass="entr" presetSubtype="2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30" dur="10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900"/>
                            </p:stCondLst>
                            <p:childTnLst>
                              <p:par>
                                <p:cTn id="32" nodeType="afterEffect" presetClass="entr" presetSubtype="32" presetID="4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34" dur="1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900"/>
                            </p:stCondLst>
                            <p:childTnLst>
                              <p:par>
                                <p:cTn id="36" nodeType="afterEffect" presetClass="entr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400"/>
                            </p:stCondLst>
                            <p:childTnLst>
                              <p:par>
                                <p:cTn id="41" nodeType="afterEffect" presetClass="entr" presetSubtype="0" presetID="1" grpId="9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26" grpId="4"/>
      <p:bldP build="whole" bldLvl="1" animBg="1" rev="0" advAuto="0" spid="730" grpId="6"/>
      <p:bldP build="whole" bldLvl="1" animBg="1" rev="0" advAuto="0" spid="717" grpId="2"/>
      <p:bldP build="whole" bldLvl="1" animBg="1" rev="0" advAuto="0" spid="728" grpId="7"/>
      <p:bldP build="whole" bldLvl="1" animBg="1" rev="0" advAuto="0" spid="723" grpId="3"/>
      <p:bldP build="whole" bldLvl="1" animBg="1" rev="0" advAuto="0" spid="729" grpId="9"/>
      <p:bldP build="whole" bldLvl="1" animBg="1" rev="0" advAuto="0" spid="731" grpId="8"/>
      <p:bldP build="whole" bldLvl="1" animBg="1" rev="0" advAuto="0" spid="661" grpId="1"/>
      <p:bldP build="whole" bldLvl="1" animBg="1" rev="0" advAuto="0" spid="720" grpId="5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</a:fld>
          </a:p>
        </p:txBody>
      </p:sp>
      <p:sp>
        <p:nvSpPr>
          <p:cNvPr id="743" name="Shape 743"/>
          <p:cNvSpPr/>
          <p:nvPr>
            <p:ph type="title" idx="4294967295"/>
          </p:nvPr>
        </p:nvSpPr>
        <p:spPr>
          <a:xfrm>
            <a:off x="366712" y="261938"/>
            <a:ext cx="8410576" cy="46037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</a:rPr>
              <a:t>The operator in the PaaS era</a:t>
            </a:r>
          </a:p>
        </p:txBody>
      </p:sp>
      <p:pic>
        <p:nvPicPr>
          <p:cNvPr id="74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1287" y="1388741"/>
            <a:ext cx="1892814" cy="2366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74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1014" y="1116828"/>
            <a:ext cx="1774514" cy="2366018"/>
          </a:xfrm>
          <a:prstGeom prst="rect">
            <a:avLst/>
          </a:prstGeom>
          <a:ln w="12700">
            <a:miter lim="400000"/>
          </a:ln>
        </p:spPr>
      </p:pic>
      <p:sp>
        <p:nvSpPr>
          <p:cNvPr id="746" name="Shape 746"/>
          <p:cNvSpPr/>
          <p:nvPr/>
        </p:nvSpPr>
        <p:spPr>
          <a:xfrm>
            <a:off x="425454" y="3424385"/>
            <a:ext cx="4596634" cy="498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defRPr b="1" sz="2600">
                <a:solidFill>
                  <a:srgbClr val="29756E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29756E"/>
                </a:solidFill>
              </a:rPr>
              <a:t>Developer</a:t>
            </a:r>
          </a:p>
        </p:txBody>
      </p:sp>
      <p:sp>
        <p:nvSpPr>
          <p:cNvPr id="747" name="Shape 747"/>
          <p:cNvSpPr/>
          <p:nvPr/>
        </p:nvSpPr>
        <p:spPr>
          <a:xfrm>
            <a:off x="3651254" y="3424385"/>
            <a:ext cx="4596635" cy="498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defRPr b="1" sz="2600">
                <a:solidFill>
                  <a:srgbClr val="29756E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29756E"/>
                </a:solidFill>
              </a:rPr>
              <a:t>Operator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</a:fld>
          </a:p>
        </p:txBody>
      </p:sp>
      <p:pic>
        <p:nvPicPr>
          <p:cNvPr id="750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1259" y="1765088"/>
            <a:ext cx="2126345" cy="2835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751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89606" y="1729634"/>
            <a:ext cx="1893845" cy="2183810"/>
          </a:xfrm>
          <a:prstGeom prst="rect">
            <a:avLst/>
          </a:prstGeom>
          <a:ln w="12700">
            <a:miter lim="400000"/>
          </a:ln>
        </p:spPr>
      </p:pic>
      <p:pic>
        <p:nvPicPr>
          <p:cNvPr id="752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21856" y="830929"/>
            <a:ext cx="1480178" cy="2110042"/>
          </a:xfrm>
          <a:prstGeom prst="rect">
            <a:avLst/>
          </a:prstGeom>
          <a:ln w="12700">
            <a:miter lim="400000"/>
          </a:ln>
        </p:spPr>
      </p:pic>
      <p:sp>
        <p:nvSpPr>
          <p:cNvPr id="753" name="Shape 753"/>
          <p:cNvSpPr/>
          <p:nvPr/>
        </p:nvSpPr>
        <p:spPr>
          <a:xfrm>
            <a:off x="2751064" y="1835150"/>
            <a:ext cx="118220" cy="101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33928A"/>
            </a:solidFill>
            <a:round/>
          </a:ln>
        </p:spPr>
        <p:txBody>
          <a:bodyPr lIns="45719" rIns="45719" anchor="ctr"/>
          <a:lstStyle/>
          <a:p>
            <a:pPr lvl="0"/>
          </a:p>
        </p:txBody>
      </p:sp>
      <p:sp>
        <p:nvSpPr>
          <p:cNvPr id="754" name="Shape 754"/>
          <p:cNvSpPr/>
          <p:nvPr/>
        </p:nvSpPr>
        <p:spPr>
          <a:xfrm>
            <a:off x="2921000" y="1718220"/>
            <a:ext cx="207715" cy="155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33928A"/>
            </a:solidFill>
            <a:round/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755" name="Shape 755"/>
          <p:cNvSpPr/>
          <p:nvPr>
            <p:ph type="title" idx="4294967295"/>
          </p:nvPr>
        </p:nvSpPr>
        <p:spPr>
          <a:xfrm>
            <a:off x="366712" y="261938"/>
            <a:ext cx="8410576" cy="46037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</a:rPr>
              <a:t>The operator in the PaaS era</a:t>
            </a:r>
          </a:p>
        </p:txBody>
      </p:sp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32" presetID="23" grpId="1" fill="hold">
                                  <p:stCondLst>
                                    <p:cond delay="4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51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/>
          <p:nvPr/>
        </p:nvSpPr>
        <p:spPr>
          <a:xfrm>
            <a:off x="2064368" y="6974"/>
            <a:ext cx="7085117" cy="4622945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DDDDD"/>
              </a:gs>
            </a:gsLst>
            <a:lin ang="20987188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758" name="Shape 75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</a:fld>
          </a:p>
        </p:txBody>
      </p:sp>
      <p:pic>
        <p:nvPicPr>
          <p:cNvPr id="759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016" y="1282550"/>
            <a:ext cx="1553845" cy="2071793"/>
          </a:xfrm>
          <a:prstGeom prst="rect">
            <a:avLst/>
          </a:prstGeom>
          <a:ln w="12700">
            <a:miter lim="400000"/>
          </a:ln>
        </p:spPr>
      </p:pic>
      <p:sp>
        <p:nvSpPr>
          <p:cNvPr id="760" name="Shape 760"/>
          <p:cNvSpPr/>
          <p:nvPr/>
        </p:nvSpPr>
        <p:spPr>
          <a:xfrm>
            <a:off x="244422" y="3152230"/>
            <a:ext cx="1673992" cy="627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defRPr>
                <a:solidFill>
                  <a:srgbClr val="000000"/>
                </a:solidFill>
                <a:uFillTx/>
              </a:defRPr>
            </a:lvl1pPr>
          </a:lstStyle>
          <a:p>
            <a:pPr lvl="0"/>
            <a:r>
              <a:t>Operator Concerns</a:t>
            </a:r>
          </a:p>
        </p:txBody>
      </p:sp>
      <p:grpSp>
        <p:nvGrpSpPr>
          <p:cNvPr id="763" name="Group 763"/>
          <p:cNvGrpSpPr/>
          <p:nvPr/>
        </p:nvGrpSpPr>
        <p:grpSpPr>
          <a:xfrm>
            <a:off x="7353540" y="2380969"/>
            <a:ext cx="1454663" cy="1914039"/>
            <a:chOff x="0" y="0"/>
            <a:chExt cx="1454662" cy="1914038"/>
          </a:xfrm>
        </p:grpSpPr>
        <p:pic>
          <p:nvPicPr>
            <p:cNvPr id="761" name="pasted-image.png"/>
            <p:cNvPicPr/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212553" y="0"/>
              <a:ext cx="1242110" cy="1419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62" name="Shape 762"/>
            <p:cNvSpPr/>
            <p:nvPr/>
          </p:nvSpPr>
          <p:spPr>
            <a:xfrm>
              <a:off x="0" y="1397030"/>
              <a:ext cx="1407387" cy="5170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defRPr b="1" sz="1500"/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500">
                  <a:solidFill>
                    <a:srgbClr val="4D4D4D"/>
                  </a:solidFill>
                  <a:uFill>
                    <a:solidFill>
                      <a:srgbClr val="4D4D4D"/>
                    </a:solidFill>
                  </a:uFill>
                </a:rPr>
                <a:t>Monitor the platform</a:t>
              </a:r>
            </a:p>
          </p:txBody>
        </p:sp>
      </p:grpSp>
      <p:grpSp>
        <p:nvGrpSpPr>
          <p:cNvPr id="766" name="Group 766"/>
          <p:cNvGrpSpPr/>
          <p:nvPr/>
        </p:nvGrpSpPr>
        <p:grpSpPr>
          <a:xfrm>
            <a:off x="5308936" y="2652585"/>
            <a:ext cx="1877993" cy="1626811"/>
            <a:chOff x="0" y="0"/>
            <a:chExt cx="1877991" cy="1626809"/>
          </a:xfrm>
        </p:grpSpPr>
        <p:sp>
          <p:nvSpPr>
            <p:cNvPr id="764" name="Shape 764"/>
            <p:cNvSpPr/>
            <p:nvPr/>
          </p:nvSpPr>
          <p:spPr>
            <a:xfrm>
              <a:off x="0" y="1109801"/>
              <a:ext cx="1877992" cy="5170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>
                <a:defRPr b="1" sz="1500"/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500">
                  <a:solidFill>
                    <a:srgbClr val="4D4D4D"/>
                  </a:solidFill>
                  <a:uFill>
                    <a:solidFill>
                      <a:srgbClr val="4D4D4D"/>
                    </a:solidFill>
                  </a:uFill>
                </a:rPr>
                <a:t>Handle upgrades and updates</a:t>
              </a:r>
            </a:p>
          </p:txBody>
        </p:sp>
        <p:pic>
          <p:nvPicPr>
            <p:cNvPr id="765" name="pasted-image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00449" y="0"/>
              <a:ext cx="1529596" cy="11089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69" name="Group 769"/>
          <p:cNvGrpSpPr/>
          <p:nvPr/>
        </p:nvGrpSpPr>
        <p:grpSpPr>
          <a:xfrm>
            <a:off x="3355680" y="497631"/>
            <a:ext cx="1529667" cy="1258473"/>
            <a:chOff x="0" y="0"/>
            <a:chExt cx="1529665" cy="1258471"/>
          </a:xfrm>
        </p:grpSpPr>
        <p:sp>
          <p:nvSpPr>
            <p:cNvPr id="767" name="Shape 767"/>
            <p:cNvSpPr/>
            <p:nvPr/>
          </p:nvSpPr>
          <p:spPr>
            <a:xfrm>
              <a:off x="0" y="945079"/>
              <a:ext cx="1403013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b="1" sz="1600"/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600">
                  <a:solidFill>
                    <a:srgbClr val="4D4D4D"/>
                  </a:solidFill>
                  <a:uFill>
                    <a:solidFill>
                      <a:srgbClr val="4D4D4D"/>
                    </a:solidFill>
                  </a:uFill>
                </a:rPr>
                <a:t>Plan capacity</a:t>
              </a:r>
            </a:p>
          </p:txBody>
        </p:sp>
        <p:pic>
          <p:nvPicPr>
            <p:cNvPr id="768" name="pasted-image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70" y="0"/>
              <a:ext cx="1529596" cy="11471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72" name="Group 772"/>
          <p:cNvGrpSpPr/>
          <p:nvPr/>
        </p:nvGrpSpPr>
        <p:grpSpPr>
          <a:xfrm>
            <a:off x="3291027" y="2433975"/>
            <a:ext cx="1658973" cy="1808026"/>
            <a:chOff x="0" y="0"/>
            <a:chExt cx="1658971" cy="1808025"/>
          </a:xfrm>
        </p:grpSpPr>
        <p:sp>
          <p:nvSpPr>
            <p:cNvPr id="770" name="Shape 770"/>
            <p:cNvSpPr/>
            <p:nvPr/>
          </p:nvSpPr>
          <p:spPr>
            <a:xfrm>
              <a:off x="89225" y="1291017"/>
              <a:ext cx="1480522" cy="5170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 b="1" sz="1500">
                  <a:solidFill>
                    <a:srgbClr val="4D4D4D"/>
                  </a:solidFill>
                  <a:uFill>
                    <a:solidFill>
                      <a:srgbClr val="4D4D4D"/>
                    </a:solidFill>
                  </a:uFill>
                </a:rPr>
                <a:t>Manage users </a:t>
              </a:r>
              <a:endParaRPr b="1" sz="15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endParaRPr>
            </a:p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b="1" sz="1500">
                  <a:solidFill>
                    <a:srgbClr val="4D4D4D"/>
                  </a:solidFill>
                  <a:uFill>
                    <a:solidFill>
                      <a:srgbClr val="4D4D4D"/>
                    </a:solidFill>
                  </a:uFill>
                </a:rPr>
                <a:t>and quotas</a:t>
              </a:r>
            </a:p>
          </p:txBody>
        </p:sp>
        <p:pic>
          <p:nvPicPr>
            <p:cNvPr id="771" name="pasted-image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658972" cy="12442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75" name="Group 775"/>
          <p:cNvGrpSpPr/>
          <p:nvPr/>
        </p:nvGrpSpPr>
        <p:grpSpPr>
          <a:xfrm>
            <a:off x="5126013" y="308508"/>
            <a:ext cx="1735839" cy="1848385"/>
            <a:chOff x="0" y="0"/>
            <a:chExt cx="1735837" cy="1848384"/>
          </a:xfrm>
        </p:grpSpPr>
        <p:sp>
          <p:nvSpPr>
            <p:cNvPr id="773" name="Shape 773"/>
            <p:cNvSpPr/>
            <p:nvPr/>
          </p:nvSpPr>
          <p:spPr>
            <a:xfrm>
              <a:off x="164225" y="1331376"/>
              <a:ext cx="1407388" cy="5170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defRPr b="1" sz="1500"/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500">
                  <a:solidFill>
                    <a:srgbClr val="4D4D4D"/>
                  </a:solidFill>
                  <a:uFill>
                    <a:solidFill>
                      <a:srgbClr val="4D4D4D"/>
                    </a:solidFill>
                  </a:uFill>
                </a:rPr>
                <a:t>Install the platform</a:t>
              </a:r>
            </a:p>
          </p:txBody>
        </p:sp>
        <p:pic>
          <p:nvPicPr>
            <p:cNvPr id="774" name="pasted-image.pn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735838" cy="13582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78" name="Group 778"/>
          <p:cNvGrpSpPr/>
          <p:nvPr/>
        </p:nvGrpSpPr>
        <p:grpSpPr>
          <a:xfrm>
            <a:off x="7236216" y="206908"/>
            <a:ext cx="1553845" cy="1839919"/>
            <a:chOff x="0" y="0"/>
            <a:chExt cx="1553844" cy="1839917"/>
          </a:xfrm>
        </p:grpSpPr>
        <p:pic>
          <p:nvPicPr>
            <p:cNvPr id="776" name="pasted-image.png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553845" cy="16412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77" name="Shape 777"/>
            <p:cNvSpPr/>
            <p:nvPr/>
          </p:nvSpPr>
          <p:spPr>
            <a:xfrm>
              <a:off x="73228" y="1322910"/>
              <a:ext cx="1407388" cy="5170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defRPr b="1" sz="1500"/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500">
                  <a:solidFill>
                    <a:srgbClr val="4D4D4D"/>
                  </a:solidFill>
                  <a:uFill>
                    <a:solidFill>
                      <a:srgbClr val="4D4D4D"/>
                    </a:solidFill>
                  </a:uFill>
                </a:rPr>
                <a:t>Setup High Availability</a:t>
              </a:r>
            </a:p>
          </p:txBody>
        </p:sp>
      </p:grpSp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32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32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presetClass="entr" presetSubtype="32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presetClass="entr" presetSubtype="32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presetClass="entr" presetSubtype="32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69" grpId="4"/>
      <p:bldP build="whole" bldLvl="1" animBg="1" rev="0" advAuto="0" spid="766" grpId="5"/>
      <p:bldP build="whole" bldLvl="1" animBg="1" rev="0" advAuto="0" spid="778" grpId="6"/>
      <p:bldP build="whole" bldLvl="1" animBg="1" rev="0" advAuto="0" spid="763" grpId="2"/>
      <p:bldP build="whole" bldLvl="1" animBg="1" rev="0" advAuto="0" spid="772" grpId="3"/>
      <p:bldP build="whole" bldLvl="1" animBg="1" rev="0" advAuto="0" spid="775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</a:fld>
          </a:p>
        </p:txBody>
      </p:sp>
      <p:pic>
        <p:nvPicPr>
          <p:cNvPr id="78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80" y="1095969"/>
            <a:ext cx="1943689" cy="2591586"/>
          </a:xfrm>
          <a:prstGeom prst="rect">
            <a:avLst/>
          </a:prstGeom>
          <a:ln w="12700">
            <a:miter lim="400000"/>
          </a:ln>
        </p:spPr>
      </p:pic>
      <p:pic>
        <p:nvPicPr>
          <p:cNvPr id="782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35675" y="558331"/>
            <a:ext cx="4021750" cy="1009149"/>
          </a:xfrm>
          <a:prstGeom prst="rect">
            <a:avLst/>
          </a:prstGeom>
          <a:ln w="12700">
            <a:miter lim="400000"/>
          </a:ln>
        </p:spPr>
      </p:pic>
      <p:sp>
        <p:nvSpPr>
          <p:cNvPr id="783" name="Shape 783"/>
          <p:cNvSpPr/>
          <p:nvPr/>
        </p:nvSpPr>
        <p:spPr>
          <a:xfrm>
            <a:off x="3741600" y="3759953"/>
            <a:ext cx="4021751" cy="456773"/>
          </a:xfrm>
          <a:prstGeom prst="roundRect">
            <a:avLst>
              <a:gd name="adj" fmla="val 11122"/>
            </a:avLst>
          </a:prstGeom>
          <a:solidFill>
            <a:srgbClr val="5E5E5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  <a:latin typeface="Avenir Next"/>
                <a:ea typeface="Avenir Next"/>
                <a:cs typeface="Avenir Next"/>
                <a:sym typeface="Avenir Next"/>
              </a:rPr>
              <a:t>  </a:t>
            </a:r>
            <a:r>
              <a:rPr sz="14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  <a:latin typeface="Avenir Next"/>
                <a:ea typeface="Avenir Next"/>
                <a:cs typeface="Avenir Next"/>
                <a:sym typeface="Avenir Next"/>
              </a:rPr>
              <a:t>IaaS</a:t>
            </a:r>
          </a:p>
        </p:txBody>
      </p:sp>
      <p:grpSp>
        <p:nvGrpSpPr>
          <p:cNvPr id="790" name="Group 790"/>
          <p:cNvGrpSpPr/>
          <p:nvPr/>
        </p:nvGrpSpPr>
        <p:grpSpPr>
          <a:xfrm>
            <a:off x="4346827" y="3828081"/>
            <a:ext cx="3366050" cy="320518"/>
            <a:chOff x="0" y="0"/>
            <a:chExt cx="3366049" cy="320517"/>
          </a:xfrm>
        </p:grpSpPr>
        <p:pic>
          <p:nvPicPr>
            <p:cNvPr id="784" name="droppedImage.tif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984"/>
              <a:ext cx="318549" cy="3185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85" name="pasted-image.pd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78717" y="0"/>
              <a:ext cx="319534" cy="3195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86" name="droppedImage.tif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958420" y="492"/>
              <a:ext cx="865944" cy="3195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87" name="droppedImage.tiff"/>
            <p:cNvPicPr/>
            <p:nvPr/>
          </p:nvPicPr>
          <p:blipFill>
            <a:blip r:embed="rId7">
              <a:extLst/>
            </a:blip>
            <a:srcRect l="12296" t="1162" r="16473" b="27441"/>
            <a:stretch>
              <a:fillRect/>
            </a:stretch>
          </p:blipFill>
          <p:spPr>
            <a:xfrm>
              <a:off x="1984532" y="984"/>
              <a:ext cx="319534" cy="3195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88" name="pasted-image.png"/>
            <p:cNvPicPr/>
            <p:nvPr/>
          </p:nvPicPr>
          <p:blipFill>
            <a:blip r:embed="rId8">
              <a:extLst/>
            </a:blip>
            <a:srcRect l="29203" t="14258" r="29203" b="28296"/>
            <a:stretch>
              <a:fillRect/>
            </a:stretch>
          </p:blipFill>
          <p:spPr>
            <a:xfrm>
              <a:off x="2464234" y="984"/>
              <a:ext cx="347034" cy="3195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89" name="pasted-image.png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2971332" y="0"/>
              <a:ext cx="394718" cy="3195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91" name="Shape 791"/>
          <p:cNvSpPr/>
          <p:nvPr/>
        </p:nvSpPr>
        <p:spPr>
          <a:xfrm>
            <a:off x="3722854" y="1603949"/>
            <a:ext cx="4059243" cy="2108940"/>
          </a:xfrm>
          <a:prstGeom prst="roundRect">
            <a:avLst>
              <a:gd name="adj" fmla="val 8310"/>
            </a:avLst>
          </a:prstGeom>
          <a:gradFill>
            <a:gsLst>
              <a:gs pos="0">
                <a:srgbClr val="29756E"/>
              </a:gs>
              <a:gs pos="100000">
                <a:srgbClr val="29756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101600" dist="0" dir="5400000">
              <a:srgbClr val="000000">
                <a:alpha val="88360"/>
              </a:srgbClr>
            </a:outerShdw>
          </a:effectLst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pic>
        <p:nvPicPr>
          <p:cNvPr id="792" name="CF_Logo_Square_White_HighRes.png"/>
          <p:cNvPicPr/>
          <p:nvPr/>
        </p:nvPicPr>
        <p:blipFill>
          <a:blip r:embed="rId10">
            <a:alphaModFix amt="88458"/>
            <a:extLst/>
          </a:blip>
          <a:stretch>
            <a:fillRect/>
          </a:stretch>
        </p:blipFill>
        <p:spPr>
          <a:xfrm>
            <a:off x="3915536" y="2037315"/>
            <a:ext cx="1597717" cy="159133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77800" dist="25400" dir="5400000">
              <a:srgbClr val="FFFFFF">
                <a:alpha val="77870"/>
              </a:srgbClr>
            </a:outerShdw>
          </a:effectLst>
        </p:spPr>
      </p:pic>
      <p:sp>
        <p:nvSpPr>
          <p:cNvPr id="793" name="Shape 793"/>
          <p:cNvSpPr/>
          <p:nvPr/>
        </p:nvSpPr>
        <p:spPr>
          <a:xfrm>
            <a:off x="4025813" y="1714738"/>
            <a:ext cx="1334242" cy="387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1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1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Pivotal CF</a:t>
            </a:r>
          </a:p>
        </p:txBody>
      </p:sp>
      <p:pic>
        <p:nvPicPr>
          <p:cNvPr id="794" name="pasted-image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902178" y="2026949"/>
            <a:ext cx="759928" cy="759928"/>
          </a:xfrm>
          <a:prstGeom prst="rect">
            <a:avLst/>
          </a:prstGeom>
          <a:ln w="12700">
            <a:miter lim="400000"/>
          </a:ln>
        </p:spPr>
      </p:pic>
      <p:pic>
        <p:nvPicPr>
          <p:cNvPr id="795" name="pasted-image.pn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211836" y="2026949"/>
            <a:ext cx="759928" cy="759928"/>
          </a:xfrm>
          <a:prstGeom prst="rect">
            <a:avLst/>
          </a:prstGeom>
          <a:ln w="12700">
            <a:miter lim="400000"/>
          </a:ln>
        </p:spPr>
      </p:pic>
      <p:pic>
        <p:nvPicPr>
          <p:cNvPr id="796" name="pasted-image.png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5502053" y="2026949"/>
            <a:ext cx="759928" cy="759928"/>
          </a:xfrm>
          <a:prstGeom prst="rect">
            <a:avLst/>
          </a:prstGeom>
          <a:ln w="12700">
            <a:miter lim="400000"/>
          </a:ln>
        </p:spPr>
      </p:pic>
      <p:pic>
        <p:nvPicPr>
          <p:cNvPr id="797" name="pasted-image.png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6208234" y="2792571"/>
            <a:ext cx="747690" cy="747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798" name="pasted-image.png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5508172" y="2792571"/>
            <a:ext cx="747690" cy="747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799" name="pasted-image.png"/>
          <p:cNvPicPr/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6902178" y="2780333"/>
            <a:ext cx="759928" cy="75992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02" name="Group 802"/>
          <p:cNvGrpSpPr/>
          <p:nvPr/>
        </p:nvGrpSpPr>
        <p:grpSpPr>
          <a:xfrm>
            <a:off x="2492541" y="198041"/>
            <a:ext cx="942346" cy="1141524"/>
            <a:chOff x="0" y="0"/>
            <a:chExt cx="942344" cy="1141522"/>
          </a:xfrm>
        </p:grpSpPr>
        <p:sp>
          <p:nvSpPr>
            <p:cNvPr id="800" name="Shape 800"/>
            <p:cNvSpPr/>
            <p:nvPr/>
          </p:nvSpPr>
          <p:spPr>
            <a:xfrm>
              <a:off x="28779" y="722772"/>
              <a:ext cx="884787" cy="4187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>
                <a:defRPr b="1" sz="900"/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900">
                  <a:solidFill>
                    <a:srgbClr val="4D4D4D"/>
                  </a:solidFill>
                  <a:uFill>
                    <a:solidFill>
                      <a:srgbClr val="4D4D4D"/>
                    </a:solidFill>
                  </a:uFill>
                </a:rPr>
                <a:t>Install the platform</a:t>
              </a:r>
            </a:p>
          </p:txBody>
        </p:sp>
        <p:pic>
          <p:nvPicPr>
            <p:cNvPr id="801" name="pasted-image.png"/>
            <p:cNvPicPr/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0" y="0"/>
              <a:ext cx="942345" cy="7373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805" name="Group 805"/>
          <p:cNvGrpSpPr/>
          <p:nvPr/>
        </p:nvGrpSpPr>
        <p:grpSpPr>
          <a:xfrm>
            <a:off x="8058213" y="198041"/>
            <a:ext cx="895771" cy="1141524"/>
            <a:chOff x="0" y="0"/>
            <a:chExt cx="895769" cy="1141522"/>
          </a:xfrm>
        </p:grpSpPr>
        <p:pic>
          <p:nvPicPr>
            <p:cNvPr id="803" name="pasted-image.png"/>
            <p:cNvPicPr/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0" y="0"/>
              <a:ext cx="895770" cy="946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04" name="Shape 804"/>
            <p:cNvSpPr/>
            <p:nvPr/>
          </p:nvSpPr>
          <p:spPr>
            <a:xfrm>
              <a:off x="39374" y="762639"/>
              <a:ext cx="814181" cy="3788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>
                <a:defRPr b="1" sz="900"/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900">
                  <a:solidFill>
                    <a:srgbClr val="4D4D4D"/>
                  </a:solidFill>
                  <a:uFill>
                    <a:solidFill>
                      <a:srgbClr val="4D4D4D"/>
                    </a:solidFill>
                  </a:uFill>
                </a:rPr>
                <a:t>Setup High Availability</a:t>
              </a:r>
            </a:p>
          </p:txBody>
        </p:sp>
      </p:grpSp>
      <p:grpSp>
        <p:nvGrpSpPr>
          <p:cNvPr id="808" name="Group 808"/>
          <p:cNvGrpSpPr/>
          <p:nvPr/>
        </p:nvGrpSpPr>
        <p:grpSpPr>
          <a:xfrm>
            <a:off x="2178265" y="3446934"/>
            <a:ext cx="1280828" cy="986430"/>
            <a:chOff x="597164" y="558181"/>
            <a:chExt cx="1280827" cy="986428"/>
          </a:xfrm>
        </p:grpSpPr>
        <p:sp>
          <p:nvSpPr>
            <p:cNvPr id="806" name="Shape 806"/>
            <p:cNvSpPr/>
            <p:nvPr/>
          </p:nvSpPr>
          <p:spPr>
            <a:xfrm>
              <a:off x="597164" y="1192001"/>
              <a:ext cx="1280828" cy="3526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>
                <a:defRPr b="1" sz="900"/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900">
                  <a:solidFill>
                    <a:srgbClr val="4D4D4D"/>
                  </a:solidFill>
                  <a:uFill>
                    <a:solidFill>
                      <a:srgbClr val="4D4D4D"/>
                    </a:solidFill>
                  </a:uFill>
                </a:rPr>
                <a:t>Handle live upgrades and updates</a:t>
              </a:r>
            </a:p>
          </p:txBody>
        </p:sp>
        <p:pic>
          <p:nvPicPr>
            <p:cNvPr id="807" name="pasted-image.png"/>
            <p:cNvPicPr/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811020" y="558181"/>
              <a:ext cx="853116" cy="6185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811" name="Group 811"/>
          <p:cNvGrpSpPr/>
          <p:nvPr/>
        </p:nvGrpSpPr>
        <p:grpSpPr>
          <a:xfrm>
            <a:off x="8013779" y="3354205"/>
            <a:ext cx="1012415" cy="1068229"/>
            <a:chOff x="0" y="0"/>
            <a:chExt cx="1012414" cy="1068227"/>
          </a:xfrm>
        </p:grpSpPr>
        <p:sp>
          <p:nvSpPr>
            <p:cNvPr id="809" name="Shape 809"/>
            <p:cNvSpPr/>
            <p:nvPr/>
          </p:nvSpPr>
          <p:spPr>
            <a:xfrm>
              <a:off x="92038" y="726527"/>
              <a:ext cx="828338" cy="34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b="1" sz="900">
                  <a:solidFill>
                    <a:srgbClr val="4D4D4D"/>
                  </a:solidFill>
                  <a:uFill>
                    <a:solidFill>
                      <a:srgbClr val="4D4D4D"/>
                    </a:solidFill>
                  </a:uFill>
                </a:rPr>
                <a:t>Scale and  </a:t>
              </a:r>
              <a:endParaRPr b="1" sz="9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endParaRPr>
            </a:p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b="1" sz="900">
                  <a:solidFill>
                    <a:srgbClr val="4D4D4D"/>
                  </a:solidFill>
                  <a:uFill>
                    <a:solidFill>
                      <a:srgbClr val="4D4D4D"/>
                    </a:solidFill>
                  </a:uFill>
                </a:rPr>
                <a:t>plan capacity</a:t>
              </a:r>
            </a:p>
          </p:txBody>
        </p:sp>
        <p:pic>
          <p:nvPicPr>
            <p:cNvPr id="810" name="pasted-image.png"/>
            <p:cNvPicPr/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0" y="0"/>
              <a:ext cx="1012415" cy="7593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814" name="Group 814"/>
          <p:cNvGrpSpPr/>
          <p:nvPr/>
        </p:nvGrpSpPr>
        <p:grpSpPr>
          <a:xfrm>
            <a:off x="8096657" y="1701006"/>
            <a:ext cx="846659" cy="1232412"/>
            <a:chOff x="0" y="199133"/>
            <a:chExt cx="846657" cy="1232411"/>
          </a:xfrm>
        </p:grpSpPr>
        <p:pic>
          <p:nvPicPr>
            <p:cNvPr id="812" name="pasted-image.png"/>
            <p:cNvPicPr/>
            <p:nvPr/>
          </p:nvPicPr>
          <p:blipFill>
            <a:blip r:embed="rId21">
              <a:extLst/>
            </a:blip>
            <a:stretch>
              <a:fillRect/>
            </a:stretch>
          </p:blipFill>
          <p:spPr>
            <a:xfrm>
              <a:off x="170342" y="199133"/>
              <a:ext cx="505974" cy="8432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13" name="Shape 813"/>
            <p:cNvSpPr/>
            <p:nvPr/>
          </p:nvSpPr>
          <p:spPr>
            <a:xfrm>
              <a:off x="0" y="958899"/>
              <a:ext cx="846658" cy="4726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>
                <a:defRPr b="1" sz="900"/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900">
                  <a:solidFill>
                    <a:srgbClr val="4D4D4D"/>
                  </a:solidFill>
                  <a:uFill>
                    <a:solidFill>
                      <a:srgbClr val="4D4D4D"/>
                    </a:solidFill>
                  </a:uFill>
                </a:rPr>
                <a:t>Install and manage services</a:t>
              </a:r>
            </a:p>
          </p:txBody>
        </p:sp>
      </p:grpSp>
      <p:grpSp>
        <p:nvGrpSpPr>
          <p:cNvPr id="817" name="Group 817"/>
          <p:cNvGrpSpPr/>
          <p:nvPr/>
        </p:nvGrpSpPr>
        <p:grpSpPr>
          <a:xfrm>
            <a:off x="2316529" y="1950599"/>
            <a:ext cx="1004300" cy="1244558"/>
            <a:chOff x="0" y="0"/>
            <a:chExt cx="1004298" cy="1244556"/>
          </a:xfrm>
        </p:grpSpPr>
        <p:pic>
          <p:nvPicPr>
            <p:cNvPr id="815" name="pasted-image.png"/>
            <p:cNvPicPr/>
            <p:nvPr/>
          </p:nvPicPr>
          <p:blipFill>
            <a:blip r:embed="rId22">
              <a:extLst/>
            </a:blip>
            <a:stretch>
              <a:fillRect/>
            </a:stretch>
          </p:blipFill>
          <p:spPr>
            <a:xfrm>
              <a:off x="138415" y="0"/>
              <a:ext cx="846659" cy="846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16" name="Shape 816"/>
            <p:cNvSpPr/>
            <p:nvPr/>
          </p:nvSpPr>
          <p:spPr>
            <a:xfrm>
              <a:off x="0" y="769243"/>
              <a:ext cx="1004299" cy="4753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>
                <a:defRPr b="1" sz="900"/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900">
                  <a:solidFill>
                    <a:srgbClr val="4D4D4D"/>
                  </a:solidFill>
                  <a:uFill>
                    <a:solidFill>
                      <a:srgbClr val="4D4D4D"/>
                    </a:solidFill>
                  </a:uFill>
                </a:rPr>
                <a:t>Target multiple clouds</a:t>
              </a:r>
            </a:p>
          </p:txBody>
        </p:sp>
      </p:grpSp>
    </p:spTree>
  </p:cSld>
  <p:clrMapOvr>
    <a:masterClrMapping/>
  </p:clrMapOvr>
  <p:transition spd="fast" advClick="1">
    <p:dissolv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79147" y="2819039"/>
            <a:ext cx="1082121" cy="310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820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38715" y="2342123"/>
            <a:ext cx="1272458" cy="336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821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71674" y="2372640"/>
            <a:ext cx="1260564" cy="339383"/>
          </a:xfrm>
          <a:prstGeom prst="rect">
            <a:avLst/>
          </a:prstGeom>
          <a:ln w="12700">
            <a:miter lim="400000"/>
          </a:ln>
        </p:spPr>
      </p:pic>
      <p:pic>
        <p:nvPicPr>
          <p:cNvPr id="822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38689" y="1456956"/>
            <a:ext cx="1117968" cy="336121"/>
          </a:xfrm>
          <a:prstGeom prst="rect">
            <a:avLst/>
          </a:prstGeom>
          <a:ln w="12700">
            <a:miter lim="400000"/>
          </a:ln>
        </p:spPr>
      </p:pic>
      <p:sp>
        <p:nvSpPr>
          <p:cNvPr id="823" name="Shape 82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</a:fld>
          </a:p>
        </p:txBody>
      </p:sp>
      <p:pic>
        <p:nvPicPr>
          <p:cNvPr id="824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140625" y="288341"/>
            <a:ext cx="4021751" cy="1009149"/>
          </a:xfrm>
          <a:prstGeom prst="rect">
            <a:avLst/>
          </a:prstGeom>
          <a:ln w="12700">
            <a:miter lim="400000"/>
          </a:ln>
        </p:spPr>
      </p:pic>
      <p:sp>
        <p:nvSpPr>
          <p:cNvPr id="825" name="Shape 825"/>
          <p:cNvSpPr/>
          <p:nvPr/>
        </p:nvSpPr>
        <p:spPr>
          <a:xfrm>
            <a:off x="4156480" y="4064680"/>
            <a:ext cx="4021750" cy="456773"/>
          </a:xfrm>
          <a:prstGeom prst="roundRect">
            <a:avLst>
              <a:gd name="adj" fmla="val 11122"/>
            </a:avLst>
          </a:prstGeom>
          <a:solidFill>
            <a:srgbClr val="5E5E5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  <a:latin typeface="Avenir Next"/>
                <a:ea typeface="Avenir Next"/>
                <a:cs typeface="Avenir Next"/>
                <a:sym typeface="Avenir Next"/>
              </a:rPr>
              <a:t>  </a:t>
            </a:r>
            <a:r>
              <a:rPr sz="14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  <a:latin typeface="Avenir Next"/>
                <a:ea typeface="Avenir Next"/>
                <a:cs typeface="Avenir Next"/>
                <a:sym typeface="Avenir Next"/>
              </a:rPr>
              <a:t>IaaS</a:t>
            </a:r>
          </a:p>
        </p:txBody>
      </p:sp>
      <p:grpSp>
        <p:nvGrpSpPr>
          <p:cNvPr id="832" name="Group 832"/>
          <p:cNvGrpSpPr/>
          <p:nvPr/>
        </p:nvGrpSpPr>
        <p:grpSpPr>
          <a:xfrm>
            <a:off x="4757040" y="4109649"/>
            <a:ext cx="3366050" cy="320518"/>
            <a:chOff x="0" y="0"/>
            <a:chExt cx="3366049" cy="320517"/>
          </a:xfrm>
        </p:grpSpPr>
        <p:pic>
          <p:nvPicPr>
            <p:cNvPr id="826" name="droppedImage.tiff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984"/>
              <a:ext cx="318549" cy="3185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27" name="pasted-image.pdf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478717" y="0"/>
              <a:ext cx="319534" cy="3195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28" name="droppedImage.tiff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958420" y="492"/>
              <a:ext cx="865944" cy="3195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29" name="droppedImage.tiff"/>
            <p:cNvPicPr/>
            <p:nvPr/>
          </p:nvPicPr>
          <p:blipFill>
            <a:blip r:embed="rId10">
              <a:extLst/>
            </a:blip>
            <a:srcRect l="12296" t="1162" r="16473" b="27441"/>
            <a:stretch>
              <a:fillRect/>
            </a:stretch>
          </p:blipFill>
          <p:spPr>
            <a:xfrm>
              <a:off x="1984532" y="984"/>
              <a:ext cx="319534" cy="3195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30" name="pasted-image.png"/>
            <p:cNvPicPr/>
            <p:nvPr/>
          </p:nvPicPr>
          <p:blipFill>
            <a:blip r:embed="rId11">
              <a:extLst/>
            </a:blip>
            <a:srcRect l="29203" t="14258" r="29203" b="28296"/>
            <a:stretch>
              <a:fillRect/>
            </a:stretch>
          </p:blipFill>
          <p:spPr>
            <a:xfrm>
              <a:off x="2464234" y="984"/>
              <a:ext cx="347034" cy="3195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31" name="pasted-image.png"/>
            <p:cNvPicPr/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2971332" y="0"/>
              <a:ext cx="394718" cy="3195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33" name="Shape 833"/>
          <p:cNvSpPr/>
          <p:nvPr/>
        </p:nvSpPr>
        <p:spPr>
          <a:xfrm>
            <a:off x="4153048" y="3676279"/>
            <a:ext cx="2015390" cy="320518"/>
          </a:xfrm>
          <a:prstGeom prst="roundRect">
            <a:avLst>
              <a:gd name="adj" fmla="val 13079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BOSH Director</a:t>
            </a:r>
          </a:p>
        </p:txBody>
      </p:sp>
      <p:sp>
        <p:nvSpPr>
          <p:cNvPr id="834" name="Shape 834"/>
          <p:cNvSpPr/>
          <p:nvPr/>
        </p:nvSpPr>
        <p:spPr>
          <a:xfrm>
            <a:off x="6244391" y="3676279"/>
            <a:ext cx="1933426" cy="320518"/>
          </a:xfrm>
          <a:prstGeom prst="roundRect">
            <a:avLst>
              <a:gd name="adj" fmla="val 13079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4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BOSH Agent</a:t>
            </a:r>
          </a:p>
        </p:txBody>
      </p:sp>
      <p:pic>
        <p:nvPicPr>
          <p:cNvPr id="835" name="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4112433" y="1394014"/>
            <a:ext cx="1353645" cy="449307"/>
          </a:xfrm>
          <a:prstGeom prst="rect">
            <a:avLst/>
          </a:prstGeom>
        </p:spPr>
      </p:pic>
      <p:pic>
        <p:nvPicPr>
          <p:cNvPr id="837" name="pasted-image.png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6899595" y="1460810"/>
            <a:ext cx="1220473" cy="296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838" name="pasted-image.png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5596301" y="1466645"/>
            <a:ext cx="1129096" cy="320518"/>
          </a:xfrm>
          <a:prstGeom prst="rect">
            <a:avLst/>
          </a:prstGeom>
          <a:ln w="12700">
            <a:miter lim="400000"/>
          </a:ln>
        </p:spPr>
      </p:pic>
      <p:pic>
        <p:nvPicPr>
          <p:cNvPr id="839" name=""/>
          <p:cNvPicPr/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5487378" y="1381314"/>
            <a:ext cx="1349731" cy="449307"/>
          </a:xfrm>
          <a:prstGeom prst="rect">
            <a:avLst/>
          </a:prstGeom>
        </p:spPr>
      </p:pic>
      <p:pic>
        <p:nvPicPr>
          <p:cNvPr id="841" name=""/>
          <p:cNvPicPr/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6833009" y="1394014"/>
            <a:ext cx="1353645" cy="449307"/>
          </a:xfrm>
          <a:prstGeom prst="rect">
            <a:avLst/>
          </a:prstGeom>
        </p:spPr>
      </p:pic>
      <p:pic>
        <p:nvPicPr>
          <p:cNvPr id="843" name="pasted-image.png"/>
          <p:cNvPicPr/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4180535" y="1901645"/>
            <a:ext cx="1217441" cy="338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844" name=""/>
          <p:cNvPicPr/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4112433" y="1846281"/>
            <a:ext cx="1353645" cy="449307"/>
          </a:xfrm>
          <a:prstGeom prst="rect">
            <a:avLst/>
          </a:prstGeom>
        </p:spPr>
      </p:pic>
      <p:pic>
        <p:nvPicPr>
          <p:cNvPr id="846" name="pasted-image.png"/>
          <p:cNvPicPr/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5515370" y="1946630"/>
            <a:ext cx="1268348" cy="296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847" name=""/>
          <p:cNvPicPr/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5474678" y="1846281"/>
            <a:ext cx="1353645" cy="449307"/>
          </a:xfrm>
          <a:prstGeom prst="rect">
            <a:avLst/>
          </a:prstGeom>
        </p:spPr>
      </p:pic>
      <p:pic>
        <p:nvPicPr>
          <p:cNvPr id="849" name="pasted-image.png"/>
          <p:cNvPicPr/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6875712" y="1910616"/>
            <a:ext cx="1397365" cy="356017"/>
          </a:xfrm>
          <a:prstGeom prst="rect">
            <a:avLst/>
          </a:prstGeom>
          <a:ln w="12700">
            <a:miter lim="400000"/>
          </a:ln>
        </p:spPr>
      </p:pic>
      <p:pic>
        <p:nvPicPr>
          <p:cNvPr id="850" name=""/>
          <p:cNvPicPr/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6833009" y="1847862"/>
            <a:ext cx="1353645" cy="449306"/>
          </a:xfrm>
          <a:prstGeom prst="rect">
            <a:avLst/>
          </a:prstGeom>
        </p:spPr>
      </p:pic>
      <p:pic>
        <p:nvPicPr>
          <p:cNvPr id="852" name=""/>
          <p:cNvPicPr/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4112433" y="2307519"/>
            <a:ext cx="1353645" cy="449307"/>
          </a:xfrm>
          <a:prstGeom prst="rect">
            <a:avLst/>
          </a:prstGeom>
        </p:spPr>
      </p:pic>
      <p:pic>
        <p:nvPicPr>
          <p:cNvPr id="854" name=""/>
          <p:cNvPicPr/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5478454" y="2295622"/>
            <a:ext cx="1353645" cy="449307"/>
          </a:xfrm>
          <a:prstGeom prst="rect">
            <a:avLst/>
          </a:prstGeom>
        </p:spPr>
      </p:pic>
      <p:pic>
        <p:nvPicPr>
          <p:cNvPr id="856" name=""/>
          <p:cNvPicPr/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6833009" y="2287791"/>
            <a:ext cx="1353645" cy="449307"/>
          </a:xfrm>
          <a:prstGeom prst="rect">
            <a:avLst/>
          </a:prstGeom>
        </p:spPr>
      </p:pic>
      <p:pic>
        <p:nvPicPr>
          <p:cNvPr id="858" name=""/>
          <p:cNvPicPr/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4125133" y="2750976"/>
            <a:ext cx="1353645" cy="449306"/>
          </a:xfrm>
          <a:prstGeom prst="rect">
            <a:avLst/>
          </a:prstGeom>
        </p:spPr>
      </p:pic>
      <p:pic>
        <p:nvPicPr>
          <p:cNvPr id="860" name=""/>
          <p:cNvPicPr/>
          <p:nvPr/>
        </p:nvPicPr>
        <p:blipFill>
          <a:blip r:embed="rId28">
            <a:extLst/>
          </a:blip>
          <a:stretch>
            <a:fillRect/>
          </a:stretch>
        </p:blipFill>
        <p:spPr>
          <a:xfrm>
            <a:off x="5494072" y="2750976"/>
            <a:ext cx="1353645" cy="449306"/>
          </a:xfrm>
          <a:prstGeom prst="rect">
            <a:avLst/>
          </a:prstGeom>
        </p:spPr>
      </p:pic>
      <p:pic>
        <p:nvPicPr>
          <p:cNvPr id="862" name="pasted-image.png"/>
          <p:cNvPicPr/>
          <p:nvPr/>
        </p:nvPicPr>
        <p:blipFill>
          <a:blip r:embed="rId29">
            <a:extLst/>
          </a:blip>
          <a:stretch>
            <a:fillRect/>
          </a:stretch>
        </p:blipFill>
        <p:spPr>
          <a:xfrm>
            <a:off x="6899595" y="2840047"/>
            <a:ext cx="1236583" cy="253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863" name=""/>
          <p:cNvPicPr/>
          <p:nvPr/>
        </p:nvPicPr>
        <p:blipFill>
          <a:blip r:embed="rId30">
            <a:extLst/>
          </a:blip>
          <a:stretch>
            <a:fillRect/>
          </a:stretch>
        </p:blipFill>
        <p:spPr>
          <a:xfrm>
            <a:off x="6833009" y="2747883"/>
            <a:ext cx="1353645" cy="449307"/>
          </a:xfrm>
          <a:prstGeom prst="rect">
            <a:avLst/>
          </a:prstGeom>
        </p:spPr>
      </p:pic>
      <p:pic>
        <p:nvPicPr>
          <p:cNvPr id="865" name=""/>
          <p:cNvPicPr/>
          <p:nvPr/>
        </p:nvPicPr>
        <p:blipFill>
          <a:blip r:embed="rId31">
            <a:extLst/>
          </a:blip>
          <a:stretch>
            <a:fillRect/>
          </a:stretch>
        </p:blipFill>
        <p:spPr>
          <a:xfrm>
            <a:off x="4125133" y="3197189"/>
            <a:ext cx="1353645" cy="449307"/>
          </a:xfrm>
          <a:prstGeom prst="rect">
            <a:avLst/>
          </a:prstGeom>
        </p:spPr>
      </p:pic>
      <p:pic>
        <p:nvPicPr>
          <p:cNvPr id="867" name=""/>
          <p:cNvPicPr/>
          <p:nvPr/>
        </p:nvPicPr>
        <p:blipFill>
          <a:blip r:embed="rId32">
            <a:extLst/>
          </a:blip>
          <a:stretch>
            <a:fillRect/>
          </a:stretch>
        </p:blipFill>
        <p:spPr>
          <a:xfrm>
            <a:off x="5479071" y="3194151"/>
            <a:ext cx="1353645" cy="449306"/>
          </a:xfrm>
          <a:prstGeom prst="rect">
            <a:avLst/>
          </a:prstGeom>
        </p:spPr>
      </p:pic>
      <p:pic>
        <p:nvPicPr>
          <p:cNvPr id="869" name=""/>
          <p:cNvPicPr/>
          <p:nvPr/>
        </p:nvPicPr>
        <p:blipFill>
          <a:blip r:embed="rId33">
            <a:extLst/>
          </a:blip>
          <a:stretch>
            <a:fillRect/>
          </a:stretch>
        </p:blipFill>
        <p:spPr>
          <a:xfrm>
            <a:off x="6841065" y="3186183"/>
            <a:ext cx="1353645" cy="449307"/>
          </a:xfrm>
          <a:prstGeom prst="rect">
            <a:avLst/>
          </a:prstGeom>
        </p:spPr>
      </p:pic>
      <p:pic>
        <p:nvPicPr>
          <p:cNvPr id="871" name="pasted-image.png"/>
          <p:cNvPicPr/>
          <p:nvPr/>
        </p:nvPicPr>
        <p:blipFill>
          <a:blip r:embed="rId34">
            <a:extLst/>
          </a:blip>
          <a:stretch>
            <a:fillRect/>
          </a:stretch>
        </p:blipFill>
        <p:spPr>
          <a:xfrm>
            <a:off x="6927898" y="3321407"/>
            <a:ext cx="1179979" cy="188219"/>
          </a:xfrm>
          <a:prstGeom prst="rect">
            <a:avLst/>
          </a:prstGeom>
          <a:ln w="12700">
            <a:miter lim="400000"/>
          </a:ln>
        </p:spPr>
      </p:pic>
      <p:sp>
        <p:nvSpPr>
          <p:cNvPr id="872" name="Shape 872"/>
          <p:cNvSpPr/>
          <p:nvPr/>
        </p:nvSpPr>
        <p:spPr>
          <a:xfrm>
            <a:off x="5687014" y="3253101"/>
            <a:ext cx="999901" cy="341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b="1" sz="900">
                <a:solidFill>
                  <a:srgbClr val="5A5A5A"/>
                </a:solidFill>
                <a:uFill>
                  <a:solidFill>
                    <a:srgbClr val="4D4D4D"/>
                  </a:solidFill>
                </a:uFill>
              </a:rPr>
              <a:t>Mobile Services</a:t>
            </a:r>
            <a:endParaRPr b="1" sz="900">
              <a:solidFill>
                <a:srgbClr val="5A5A5A"/>
              </a:solidFill>
              <a:uFill>
                <a:solidFill>
                  <a:srgbClr val="4D4D4D"/>
                </a:solidFill>
              </a:uFill>
            </a:endParaRPr>
          </a:p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b="1" sz="900">
                <a:solidFill>
                  <a:srgbClr val="5A5A5A"/>
                </a:solidFill>
                <a:uFill>
                  <a:solidFill>
                    <a:srgbClr val="4D4D4D"/>
                  </a:solidFill>
                </a:uFill>
              </a:rPr>
              <a:t>for Pivotal CF</a:t>
            </a:r>
          </a:p>
        </p:txBody>
      </p:sp>
      <p:sp>
        <p:nvSpPr>
          <p:cNvPr id="873" name="Shape 873"/>
          <p:cNvSpPr/>
          <p:nvPr/>
        </p:nvSpPr>
        <p:spPr>
          <a:xfrm>
            <a:off x="4336183" y="3246164"/>
            <a:ext cx="917413" cy="341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b="1" sz="900">
                <a:solidFill>
                  <a:srgbClr val="5A5A5A"/>
                </a:solidFill>
                <a:uFill>
                  <a:solidFill>
                    <a:srgbClr val="4D4D4D"/>
                  </a:solidFill>
                </a:uFill>
              </a:rPr>
              <a:t>ElasticSearch </a:t>
            </a:r>
            <a:endParaRPr b="1" sz="900">
              <a:solidFill>
                <a:srgbClr val="5A5A5A"/>
              </a:solidFill>
              <a:uFill>
                <a:solidFill>
                  <a:srgbClr val="4D4D4D"/>
                </a:solidFill>
              </a:uFill>
            </a:endParaRPr>
          </a:p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b="1" sz="900">
                <a:solidFill>
                  <a:srgbClr val="5A5A5A"/>
                </a:solidFill>
                <a:uFill>
                  <a:solidFill>
                    <a:srgbClr val="4D4D4D"/>
                  </a:solidFill>
                </a:uFill>
              </a:rPr>
              <a:t>for Pivotal CF</a:t>
            </a:r>
          </a:p>
        </p:txBody>
      </p:sp>
      <p:sp>
        <p:nvSpPr>
          <p:cNvPr id="874" name="Shape 874"/>
          <p:cNvSpPr/>
          <p:nvPr/>
        </p:nvSpPr>
        <p:spPr>
          <a:xfrm>
            <a:off x="6882706" y="2347240"/>
            <a:ext cx="1190326" cy="341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b="1" sz="900">
                <a:solidFill>
                  <a:srgbClr val="5A5A5A"/>
                </a:solidFill>
                <a:uFill>
                  <a:solidFill>
                    <a:srgbClr val="4D4D4D"/>
                  </a:solidFill>
                </a:uFill>
              </a:rPr>
              <a:t>CloudBees Jenkins</a:t>
            </a:r>
            <a:endParaRPr b="1" sz="900">
              <a:solidFill>
                <a:srgbClr val="5A5A5A"/>
              </a:solidFill>
              <a:uFill>
                <a:solidFill>
                  <a:srgbClr val="4D4D4D"/>
                </a:solidFill>
              </a:uFill>
            </a:endParaRPr>
          </a:p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b="1" sz="900">
                <a:solidFill>
                  <a:srgbClr val="5A5A5A"/>
                </a:solidFill>
                <a:uFill>
                  <a:solidFill>
                    <a:srgbClr val="4D4D4D"/>
                  </a:solidFill>
                </a:uFill>
              </a:rPr>
              <a:t>Enterprise</a:t>
            </a:r>
          </a:p>
        </p:txBody>
      </p:sp>
      <p:sp>
        <p:nvSpPr>
          <p:cNvPr id="875" name="Shape 875"/>
          <p:cNvSpPr/>
          <p:nvPr/>
        </p:nvSpPr>
        <p:spPr>
          <a:xfrm>
            <a:off x="4334044" y="2792331"/>
            <a:ext cx="929703" cy="366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b="1" sz="1000">
                <a:solidFill>
                  <a:srgbClr val="5A5A5A"/>
                </a:solidFill>
                <a:uFill>
                  <a:solidFill>
                    <a:srgbClr val="4D4D4D"/>
                  </a:solidFill>
                </a:uFill>
              </a:rPr>
              <a:t>Cassandra</a:t>
            </a:r>
            <a:endParaRPr b="1" sz="1000">
              <a:solidFill>
                <a:srgbClr val="5A5A5A"/>
              </a:solidFill>
              <a:uFill>
                <a:solidFill>
                  <a:srgbClr val="4D4D4D"/>
                </a:solidFill>
              </a:uFill>
            </a:endParaRPr>
          </a:p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b="1" sz="1000">
                <a:solidFill>
                  <a:srgbClr val="5A5A5A"/>
                </a:solidFill>
                <a:uFill>
                  <a:solidFill>
                    <a:srgbClr val="4D4D4D"/>
                  </a:solidFill>
                </a:uFill>
              </a:rPr>
              <a:t>for Pivotal CF</a:t>
            </a:r>
          </a:p>
        </p:txBody>
      </p:sp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" fill="hold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" fill="hold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"/>
                            </p:stCondLst>
                            <p:childTnLst>
                              <p:par>
                                <p:cTn id="10" nodeType="afterEffect" presetClass="entr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50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"/>
                            </p:stCondLst>
                            <p:childTnLst>
                              <p:par>
                                <p:cTn id="15" nodeType="afterEffect" presetClass="entr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" fill="hold"/>
                                        <p:tgtEl>
                                          <p:spTgt spid="8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" fill="hold"/>
                                        <p:tgtEl>
                                          <p:spTgt spid="8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"/>
                            </p:stCondLst>
                            <p:childTnLst>
                              <p:par>
                                <p:cTn id="20" nodeType="afterEffect" presetClass="entr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50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"/>
                            </p:stCondLst>
                            <p:childTnLst>
                              <p:par>
                                <p:cTn id="25" nodeType="afterEffect" presetClass="entr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50" fill="hold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" fill="hold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nodeType="afterEffect" presetClass="entr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50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0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"/>
                            </p:stCondLst>
                            <p:childTnLst>
                              <p:par>
                                <p:cTn id="35" nodeType="afterEffect" presetClass="entr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50" fill="hold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0" fill="hold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50"/>
                            </p:stCondLst>
                            <p:childTnLst>
                              <p:par>
                                <p:cTn id="40" nodeType="afterEffect" presetClass="entr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50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50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00"/>
                            </p:stCondLst>
                            <p:childTnLst>
                              <p:par>
                                <p:cTn id="45" nodeType="afterEffect" presetClass="entr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50" fill="hold"/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50" fill="hold"/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350"/>
                            </p:stCondLst>
                            <p:childTnLst>
                              <p:par>
                                <p:cTn id="50" nodeType="afterEffect" presetClass="entr" presetSubtype="16" presetID="23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50" fill="hold"/>
                                        <p:tgtEl>
                                          <p:spTgt spid="8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50" fill="hold"/>
                                        <p:tgtEl>
                                          <p:spTgt spid="8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nodeType="afterEffect" presetClass="entr" presetSubtype="16" presetID="23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50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50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650"/>
                            </p:stCondLst>
                            <p:childTnLst>
                              <p:par>
                                <p:cTn id="60" nodeType="afterEffect" presetClass="entr" presetSubtype="16" presetID="23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50" fill="hold"/>
                                        <p:tgtEl>
                                          <p:spTgt spid="8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50" fill="hold"/>
                                        <p:tgtEl>
                                          <p:spTgt spid="8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800"/>
                            </p:stCondLst>
                            <p:childTnLst>
                              <p:par>
                                <p:cTn id="65" nodeType="afterEffect" presetClass="entr" presetSubtype="16" presetID="23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50" fill="hold"/>
                                        <p:tgtEl>
                                          <p:spTgt spid="8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50" fill="hold"/>
                                        <p:tgtEl>
                                          <p:spTgt spid="8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950"/>
                            </p:stCondLst>
                            <p:childTnLst>
                              <p:par>
                                <p:cTn id="70" nodeType="afterEffect" presetClass="entr" presetSubtype="16" presetID="23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50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50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100"/>
                            </p:stCondLst>
                            <p:childTnLst>
                              <p:par>
                                <p:cTn id="75" nodeType="afterEffect" presetClass="entr" presetSubtype="16" presetID="23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50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50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58" grpId="10"/>
      <p:bldP build="whole" bldLvl="1" animBg="1" rev="0" advAuto="0" spid="865" grpId="13"/>
      <p:bldP build="whole" bldLvl="1" animBg="1" rev="0" advAuto="0" spid="869" grpId="15"/>
      <p:bldP build="whole" bldLvl="1" animBg="1" rev="0" advAuto="0" spid="841" grpId="5"/>
      <p:bldP build="whole" bldLvl="1" animBg="1" rev="0" advAuto="0" spid="852" grpId="7"/>
      <p:bldP build="whole" bldLvl="1" animBg="1" rev="0" advAuto="0" spid="856" grpId="9"/>
      <p:bldP build="whole" bldLvl="1" animBg="1" rev="0" advAuto="0" spid="835" grpId="1"/>
      <p:bldP build="whole" bldLvl="1" animBg="1" rev="0" advAuto="0" spid="847" grpId="4"/>
      <p:bldP build="whole" bldLvl="1" animBg="1" rev="0" advAuto="0" spid="839" grpId="2"/>
      <p:bldP build="whole" bldLvl="1" animBg="1" rev="0" advAuto="0" spid="854" grpId="8"/>
      <p:bldP build="whole" bldLvl="1" animBg="1" rev="0" advAuto="0" spid="860" grpId="11"/>
      <p:bldP build="whole" bldLvl="1" animBg="1" rev="0" advAuto="0" spid="850" grpId="6"/>
      <p:bldP build="whole" bldLvl="1" animBg="1" rev="0" advAuto="0" spid="867" grpId="14"/>
      <p:bldP build="whole" bldLvl="1" animBg="1" rev="0" advAuto="0" spid="844" grpId="3"/>
      <p:bldP build="whole" bldLvl="1" animBg="1" rev="0" advAuto="0" spid="863" grpId="1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hape 877"/>
          <p:cNvSpPr/>
          <p:nvPr/>
        </p:nvSpPr>
        <p:spPr>
          <a:xfrm>
            <a:off x="536714" y="267128"/>
            <a:ext cx="3616581" cy="4267025"/>
          </a:xfrm>
          <a:prstGeom prst="roundRect">
            <a:avLst>
              <a:gd name="adj" fmla="val 4171"/>
            </a:avLst>
          </a:prstGeom>
          <a:gradFill>
            <a:gsLst>
              <a:gs pos="0">
                <a:srgbClr val="DDDDDD">
                  <a:alpha val="73921"/>
                </a:srgbClr>
              </a:gs>
              <a:gs pos="100000">
                <a:srgbClr val="FFFFFF">
                  <a:alpha val="73921"/>
                </a:srgbClr>
              </a:gs>
            </a:gsLst>
            <a:lin ang="20987188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pic>
        <p:nvPicPr>
          <p:cNvPr id="878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79147" y="2819039"/>
            <a:ext cx="1082121" cy="310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879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38715" y="2342123"/>
            <a:ext cx="1272458" cy="336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880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71674" y="2372640"/>
            <a:ext cx="1260564" cy="339383"/>
          </a:xfrm>
          <a:prstGeom prst="rect">
            <a:avLst/>
          </a:prstGeom>
          <a:ln w="12700">
            <a:miter lim="400000"/>
          </a:ln>
        </p:spPr>
      </p:pic>
      <p:pic>
        <p:nvPicPr>
          <p:cNvPr id="881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38689" y="1456956"/>
            <a:ext cx="1117968" cy="336121"/>
          </a:xfrm>
          <a:prstGeom prst="rect">
            <a:avLst/>
          </a:prstGeom>
          <a:ln w="12700">
            <a:miter lim="400000"/>
          </a:ln>
        </p:spPr>
      </p:pic>
      <p:sp>
        <p:nvSpPr>
          <p:cNvPr id="882" name="Shape 88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</a:fld>
          </a:p>
        </p:txBody>
      </p:sp>
      <p:pic>
        <p:nvPicPr>
          <p:cNvPr id="883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140625" y="288341"/>
            <a:ext cx="4021751" cy="1009149"/>
          </a:xfrm>
          <a:prstGeom prst="rect">
            <a:avLst/>
          </a:prstGeom>
          <a:ln w="12700">
            <a:miter lim="400000"/>
          </a:ln>
        </p:spPr>
      </p:pic>
      <p:sp>
        <p:nvSpPr>
          <p:cNvPr id="884" name="Shape 884"/>
          <p:cNvSpPr/>
          <p:nvPr/>
        </p:nvSpPr>
        <p:spPr>
          <a:xfrm>
            <a:off x="4156480" y="4064680"/>
            <a:ext cx="4021750" cy="456773"/>
          </a:xfrm>
          <a:prstGeom prst="roundRect">
            <a:avLst>
              <a:gd name="adj" fmla="val 11122"/>
            </a:avLst>
          </a:prstGeom>
          <a:solidFill>
            <a:srgbClr val="5E5E5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  <a:latin typeface="Avenir Next"/>
                <a:ea typeface="Avenir Next"/>
                <a:cs typeface="Avenir Next"/>
                <a:sym typeface="Avenir Next"/>
              </a:rPr>
              <a:t>  </a:t>
            </a:r>
            <a:r>
              <a:rPr sz="14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  <a:latin typeface="Avenir Next"/>
                <a:ea typeface="Avenir Next"/>
                <a:cs typeface="Avenir Next"/>
                <a:sym typeface="Avenir Next"/>
              </a:rPr>
              <a:t>IaaS</a:t>
            </a:r>
          </a:p>
        </p:txBody>
      </p:sp>
      <p:grpSp>
        <p:nvGrpSpPr>
          <p:cNvPr id="891" name="Group 891"/>
          <p:cNvGrpSpPr/>
          <p:nvPr/>
        </p:nvGrpSpPr>
        <p:grpSpPr>
          <a:xfrm>
            <a:off x="4757040" y="4109649"/>
            <a:ext cx="3366050" cy="320518"/>
            <a:chOff x="0" y="0"/>
            <a:chExt cx="3366049" cy="320517"/>
          </a:xfrm>
        </p:grpSpPr>
        <p:pic>
          <p:nvPicPr>
            <p:cNvPr id="885" name="droppedImage.tiff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984"/>
              <a:ext cx="318549" cy="3185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86" name="pasted-image.pdf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478717" y="0"/>
              <a:ext cx="319534" cy="3195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87" name="droppedImage.tiff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958420" y="492"/>
              <a:ext cx="865944" cy="3195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88" name="droppedImage.tiff"/>
            <p:cNvPicPr/>
            <p:nvPr/>
          </p:nvPicPr>
          <p:blipFill>
            <a:blip r:embed="rId10">
              <a:extLst/>
            </a:blip>
            <a:srcRect l="12296" t="1162" r="16473" b="27441"/>
            <a:stretch>
              <a:fillRect/>
            </a:stretch>
          </p:blipFill>
          <p:spPr>
            <a:xfrm>
              <a:off x="1984532" y="984"/>
              <a:ext cx="319534" cy="3195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89" name="pasted-image.png"/>
            <p:cNvPicPr/>
            <p:nvPr/>
          </p:nvPicPr>
          <p:blipFill>
            <a:blip r:embed="rId11">
              <a:extLst/>
            </a:blip>
            <a:srcRect l="29203" t="14258" r="29203" b="28296"/>
            <a:stretch>
              <a:fillRect/>
            </a:stretch>
          </p:blipFill>
          <p:spPr>
            <a:xfrm>
              <a:off x="2464234" y="984"/>
              <a:ext cx="347034" cy="3195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90" name="pasted-image.png"/>
            <p:cNvPicPr/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2971332" y="0"/>
              <a:ext cx="394718" cy="3195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92" name="Shape 892"/>
          <p:cNvSpPr/>
          <p:nvPr/>
        </p:nvSpPr>
        <p:spPr>
          <a:xfrm>
            <a:off x="4153048" y="3676279"/>
            <a:ext cx="2015390" cy="320518"/>
          </a:xfrm>
          <a:prstGeom prst="roundRect">
            <a:avLst>
              <a:gd name="adj" fmla="val 13079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BOSH Director</a:t>
            </a:r>
          </a:p>
        </p:txBody>
      </p:sp>
      <p:sp>
        <p:nvSpPr>
          <p:cNvPr id="893" name="Shape 893"/>
          <p:cNvSpPr/>
          <p:nvPr/>
        </p:nvSpPr>
        <p:spPr>
          <a:xfrm>
            <a:off x="6244391" y="3676279"/>
            <a:ext cx="1933426" cy="320518"/>
          </a:xfrm>
          <a:prstGeom prst="roundRect">
            <a:avLst>
              <a:gd name="adj" fmla="val 13079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4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BOSH Agent</a:t>
            </a:r>
          </a:p>
        </p:txBody>
      </p:sp>
      <p:pic>
        <p:nvPicPr>
          <p:cNvPr id="894" name="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4112433" y="1394014"/>
            <a:ext cx="1353645" cy="449307"/>
          </a:xfrm>
          <a:prstGeom prst="rect">
            <a:avLst/>
          </a:prstGeom>
        </p:spPr>
      </p:pic>
      <p:pic>
        <p:nvPicPr>
          <p:cNvPr id="896" name="pasted-image.png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6899595" y="1460810"/>
            <a:ext cx="1220473" cy="296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897" name="pasted-image.png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5596301" y="1466645"/>
            <a:ext cx="1129096" cy="320518"/>
          </a:xfrm>
          <a:prstGeom prst="rect">
            <a:avLst/>
          </a:prstGeom>
          <a:ln w="12700">
            <a:miter lim="400000"/>
          </a:ln>
        </p:spPr>
      </p:pic>
      <p:pic>
        <p:nvPicPr>
          <p:cNvPr id="898" name=""/>
          <p:cNvPicPr/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5487378" y="1381314"/>
            <a:ext cx="1349731" cy="449307"/>
          </a:xfrm>
          <a:prstGeom prst="rect">
            <a:avLst/>
          </a:prstGeom>
        </p:spPr>
      </p:pic>
      <p:pic>
        <p:nvPicPr>
          <p:cNvPr id="900" name=""/>
          <p:cNvPicPr/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6833009" y="1394014"/>
            <a:ext cx="1353645" cy="449307"/>
          </a:xfrm>
          <a:prstGeom prst="rect">
            <a:avLst/>
          </a:prstGeom>
        </p:spPr>
      </p:pic>
      <p:pic>
        <p:nvPicPr>
          <p:cNvPr id="902" name="pasted-image.png"/>
          <p:cNvPicPr/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4180535" y="1901645"/>
            <a:ext cx="1217441" cy="338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903" name=""/>
          <p:cNvPicPr/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4112433" y="1846281"/>
            <a:ext cx="1353645" cy="449307"/>
          </a:xfrm>
          <a:prstGeom prst="rect">
            <a:avLst/>
          </a:prstGeom>
        </p:spPr>
      </p:pic>
      <p:pic>
        <p:nvPicPr>
          <p:cNvPr id="905" name="pasted-image.png"/>
          <p:cNvPicPr/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5515370" y="1946630"/>
            <a:ext cx="1268348" cy="296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906" name=""/>
          <p:cNvPicPr/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5474678" y="1846281"/>
            <a:ext cx="1353645" cy="449307"/>
          </a:xfrm>
          <a:prstGeom prst="rect">
            <a:avLst/>
          </a:prstGeom>
        </p:spPr>
      </p:pic>
      <p:pic>
        <p:nvPicPr>
          <p:cNvPr id="908" name="pasted-image.png"/>
          <p:cNvPicPr/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6875712" y="1910616"/>
            <a:ext cx="1397365" cy="356017"/>
          </a:xfrm>
          <a:prstGeom prst="rect">
            <a:avLst/>
          </a:prstGeom>
          <a:ln w="12700">
            <a:miter lim="400000"/>
          </a:ln>
        </p:spPr>
      </p:pic>
      <p:pic>
        <p:nvPicPr>
          <p:cNvPr id="909" name=""/>
          <p:cNvPicPr/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6833009" y="1847862"/>
            <a:ext cx="1353645" cy="449306"/>
          </a:xfrm>
          <a:prstGeom prst="rect">
            <a:avLst/>
          </a:prstGeom>
        </p:spPr>
      </p:pic>
      <p:pic>
        <p:nvPicPr>
          <p:cNvPr id="911" name=""/>
          <p:cNvPicPr/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4112433" y="2307519"/>
            <a:ext cx="1353645" cy="449307"/>
          </a:xfrm>
          <a:prstGeom prst="rect">
            <a:avLst/>
          </a:prstGeom>
        </p:spPr>
      </p:pic>
      <p:pic>
        <p:nvPicPr>
          <p:cNvPr id="913" name=""/>
          <p:cNvPicPr/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5478454" y="2295622"/>
            <a:ext cx="1353645" cy="449307"/>
          </a:xfrm>
          <a:prstGeom prst="rect">
            <a:avLst/>
          </a:prstGeom>
        </p:spPr>
      </p:pic>
      <p:pic>
        <p:nvPicPr>
          <p:cNvPr id="915" name=""/>
          <p:cNvPicPr/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6833009" y="2287791"/>
            <a:ext cx="1353645" cy="449307"/>
          </a:xfrm>
          <a:prstGeom prst="rect">
            <a:avLst/>
          </a:prstGeom>
        </p:spPr>
      </p:pic>
      <p:pic>
        <p:nvPicPr>
          <p:cNvPr id="917" name=""/>
          <p:cNvPicPr/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4125133" y="2750976"/>
            <a:ext cx="1353645" cy="449306"/>
          </a:xfrm>
          <a:prstGeom prst="rect">
            <a:avLst/>
          </a:prstGeom>
        </p:spPr>
      </p:pic>
      <p:pic>
        <p:nvPicPr>
          <p:cNvPr id="919" name=""/>
          <p:cNvPicPr/>
          <p:nvPr/>
        </p:nvPicPr>
        <p:blipFill>
          <a:blip r:embed="rId28">
            <a:extLst/>
          </a:blip>
          <a:stretch>
            <a:fillRect/>
          </a:stretch>
        </p:blipFill>
        <p:spPr>
          <a:xfrm>
            <a:off x="5494072" y="2750976"/>
            <a:ext cx="1353645" cy="449306"/>
          </a:xfrm>
          <a:prstGeom prst="rect">
            <a:avLst/>
          </a:prstGeom>
        </p:spPr>
      </p:pic>
      <p:pic>
        <p:nvPicPr>
          <p:cNvPr id="921" name="pasted-image.png"/>
          <p:cNvPicPr/>
          <p:nvPr/>
        </p:nvPicPr>
        <p:blipFill>
          <a:blip r:embed="rId29">
            <a:extLst/>
          </a:blip>
          <a:stretch>
            <a:fillRect/>
          </a:stretch>
        </p:blipFill>
        <p:spPr>
          <a:xfrm>
            <a:off x="6899595" y="2840047"/>
            <a:ext cx="1236583" cy="253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922" name=""/>
          <p:cNvPicPr/>
          <p:nvPr/>
        </p:nvPicPr>
        <p:blipFill>
          <a:blip r:embed="rId30">
            <a:extLst/>
          </a:blip>
          <a:stretch>
            <a:fillRect/>
          </a:stretch>
        </p:blipFill>
        <p:spPr>
          <a:xfrm>
            <a:off x="6833009" y="2747883"/>
            <a:ext cx="1353645" cy="449307"/>
          </a:xfrm>
          <a:prstGeom prst="rect">
            <a:avLst/>
          </a:prstGeom>
        </p:spPr>
      </p:pic>
      <p:pic>
        <p:nvPicPr>
          <p:cNvPr id="924" name=""/>
          <p:cNvPicPr/>
          <p:nvPr/>
        </p:nvPicPr>
        <p:blipFill>
          <a:blip r:embed="rId31">
            <a:extLst/>
          </a:blip>
          <a:stretch>
            <a:fillRect/>
          </a:stretch>
        </p:blipFill>
        <p:spPr>
          <a:xfrm>
            <a:off x="4125133" y="3197189"/>
            <a:ext cx="1353645" cy="449307"/>
          </a:xfrm>
          <a:prstGeom prst="rect">
            <a:avLst/>
          </a:prstGeom>
        </p:spPr>
      </p:pic>
      <p:pic>
        <p:nvPicPr>
          <p:cNvPr id="926" name=""/>
          <p:cNvPicPr/>
          <p:nvPr/>
        </p:nvPicPr>
        <p:blipFill>
          <a:blip r:embed="rId32">
            <a:extLst/>
          </a:blip>
          <a:stretch>
            <a:fillRect/>
          </a:stretch>
        </p:blipFill>
        <p:spPr>
          <a:xfrm>
            <a:off x="5479071" y="3194151"/>
            <a:ext cx="1353645" cy="449306"/>
          </a:xfrm>
          <a:prstGeom prst="rect">
            <a:avLst/>
          </a:prstGeom>
        </p:spPr>
      </p:pic>
      <p:pic>
        <p:nvPicPr>
          <p:cNvPr id="928" name=""/>
          <p:cNvPicPr/>
          <p:nvPr/>
        </p:nvPicPr>
        <p:blipFill>
          <a:blip r:embed="rId33">
            <a:extLst/>
          </a:blip>
          <a:stretch>
            <a:fillRect/>
          </a:stretch>
        </p:blipFill>
        <p:spPr>
          <a:xfrm>
            <a:off x="6841065" y="3186183"/>
            <a:ext cx="1353645" cy="449307"/>
          </a:xfrm>
          <a:prstGeom prst="rect">
            <a:avLst/>
          </a:prstGeom>
        </p:spPr>
      </p:pic>
      <p:pic>
        <p:nvPicPr>
          <p:cNvPr id="930" name="pasted-image.png"/>
          <p:cNvPicPr/>
          <p:nvPr/>
        </p:nvPicPr>
        <p:blipFill>
          <a:blip r:embed="rId34">
            <a:extLst/>
          </a:blip>
          <a:stretch>
            <a:fillRect/>
          </a:stretch>
        </p:blipFill>
        <p:spPr>
          <a:xfrm>
            <a:off x="6927898" y="3321407"/>
            <a:ext cx="1179979" cy="188219"/>
          </a:xfrm>
          <a:prstGeom prst="rect">
            <a:avLst/>
          </a:prstGeom>
          <a:ln w="12700">
            <a:miter lim="400000"/>
          </a:ln>
        </p:spPr>
      </p:pic>
      <p:sp>
        <p:nvSpPr>
          <p:cNvPr id="931" name="Shape 931"/>
          <p:cNvSpPr/>
          <p:nvPr/>
        </p:nvSpPr>
        <p:spPr>
          <a:xfrm>
            <a:off x="5687014" y="3253101"/>
            <a:ext cx="999901" cy="341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b="1" sz="900">
                <a:solidFill>
                  <a:srgbClr val="5A5A5A"/>
                </a:solidFill>
                <a:uFill>
                  <a:solidFill>
                    <a:srgbClr val="4D4D4D"/>
                  </a:solidFill>
                </a:uFill>
              </a:rPr>
              <a:t>Mobile Services</a:t>
            </a:r>
            <a:endParaRPr b="1" sz="900">
              <a:solidFill>
                <a:srgbClr val="5A5A5A"/>
              </a:solidFill>
              <a:uFill>
                <a:solidFill>
                  <a:srgbClr val="4D4D4D"/>
                </a:solidFill>
              </a:uFill>
            </a:endParaRPr>
          </a:p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b="1" sz="900">
                <a:solidFill>
                  <a:srgbClr val="5A5A5A"/>
                </a:solidFill>
                <a:uFill>
                  <a:solidFill>
                    <a:srgbClr val="4D4D4D"/>
                  </a:solidFill>
                </a:uFill>
              </a:rPr>
              <a:t>for Pivotal CF</a:t>
            </a:r>
          </a:p>
        </p:txBody>
      </p:sp>
      <p:sp>
        <p:nvSpPr>
          <p:cNvPr id="932" name="Shape 932"/>
          <p:cNvSpPr/>
          <p:nvPr/>
        </p:nvSpPr>
        <p:spPr>
          <a:xfrm>
            <a:off x="4336183" y="3246164"/>
            <a:ext cx="917413" cy="341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b="1" sz="900">
                <a:solidFill>
                  <a:srgbClr val="5A5A5A"/>
                </a:solidFill>
                <a:uFill>
                  <a:solidFill>
                    <a:srgbClr val="4D4D4D"/>
                  </a:solidFill>
                </a:uFill>
              </a:rPr>
              <a:t>ElasticSearch </a:t>
            </a:r>
            <a:endParaRPr b="1" sz="900">
              <a:solidFill>
                <a:srgbClr val="5A5A5A"/>
              </a:solidFill>
              <a:uFill>
                <a:solidFill>
                  <a:srgbClr val="4D4D4D"/>
                </a:solidFill>
              </a:uFill>
            </a:endParaRPr>
          </a:p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b="1" sz="900">
                <a:solidFill>
                  <a:srgbClr val="5A5A5A"/>
                </a:solidFill>
                <a:uFill>
                  <a:solidFill>
                    <a:srgbClr val="4D4D4D"/>
                  </a:solidFill>
                </a:uFill>
              </a:rPr>
              <a:t>for Pivotal CF</a:t>
            </a:r>
          </a:p>
        </p:txBody>
      </p:sp>
      <p:sp>
        <p:nvSpPr>
          <p:cNvPr id="933" name="Shape 933"/>
          <p:cNvSpPr/>
          <p:nvPr/>
        </p:nvSpPr>
        <p:spPr>
          <a:xfrm>
            <a:off x="6882706" y="2347240"/>
            <a:ext cx="1190326" cy="341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b="1" sz="900">
                <a:solidFill>
                  <a:srgbClr val="5A5A5A"/>
                </a:solidFill>
                <a:uFill>
                  <a:solidFill>
                    <a:srgbClr val="4D4D4D"/>
                  </a:solidFill>
                </a:uFill>
              </a:rPr>
              <a:t>CloudBees Jenkins</a:t>
            </a:r>
            <a:endParaRPr b="1" sz="900">
              <a:solidFill>
                <a:srgbClr val="5A5A5A"/>
              </a:solidFill>
              <a:uFill>
                <a:solidFill>
                  <a:srgbClr val="4D4D4D"/>
                </a:solidFill>
              </a:uFill>
            </a:endParaRPr>
          </a:p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b="1" sz="900">
                <a:solidFill>
                  <a:srgbClr val="5A5A5A"/>
                </a:solidFill>
                <a:uFill>
                  <a:solidFill>
                    <a:srgbClr val="4D4D4D"/>
                  </a:solidFill>
                </a:uFill>
              </a:rPr>
              <a:t>Enterprise</a:t>
            </a:r>
          </a:p>
        </p:txBody>
      </p:sp>
      <p:sp>
        <p:nvSpPr>
          <p:cNvPr id="934" name="Shape 934"/>
          <p:cNvSpPr/>
          <p:nvPr/>
        </p:nvSpPr>
        <p:spPr>
          <a:xfrm>
            <a:off x="4334044" y="2792331"/>
            <a:ext cx="929703" cy="366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b="1" sz="1000">
                <a:solidFill>
                  <a:srgbClr val="5A5A5A"/>
                </a:solidFill>
                <a:uFill>
                  <a:solidFill>
                    <a:srgbClr val="4D4D4D"/>
                  </a:solidFill>
                </a:uFill>
              </a:rPr>
              <a:t>Cassandra</a:t>
            </a:r>
            <a:endParaRPr b="1" sz="1000">
              <a:solidFill>
                <a:srgbClr val="5A5A5A"/>
              </a:solidFill>
              <a:uFill>
                <a:solidFill>
                  <a:srgbClr val="4D4D4D"/>
                </a:solidFill>
              </a:uFill>
            </a:endParaRPr>
          </a:p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b="1" sz="1000">
                <a:solidFill>
                  <a:srgbClr val="5A5A5A"/>
                </a:solidFill>
                <a:uFill>
                  <a:solidFill>
                    <a:srgbClr val="4D4D4D"/>
                  </a:solidFill>
                </a:uFill>
              </a:rPr>
              <a:t>for Pivotal CF</a:t>
            </a:r>
          </a:p>
        </p:txBody>
      </p:sp>
      <p:sp>
        <p:nvSpPr>
          <p:cNvPr id="935" name="Shape 935"/>
          <p:cNvSpPr/>
          <p:nvPr/>
        </p:nvSpPr>
        <p:spPr>
          <a:xfrm>
            <a:off x="673180" y="444020"/>
            <a:ext cx="1684898" cy="411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1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100"/>
              <a:t>Click to install</a:t>
            </a:r>
          </a:p>
        </p:txBody>
      </p:sp>
      <p:sp>
        <p:nvSpPr>
          <p:cNvPr id="936" name="Shape 936"/>
          <p:cNvSpPr/>
          <p:nvPr/>
        </p:nvSpPr>
        <p:spPr>
          <a:xfrm>
            <a:off x="671561" y="967785"/>
            <a:ext cx="2663153" cy="411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1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100"/>
              <a:t>No downtime updates</a:t>
            </a:r>
          </a:p>
        </p:txBody>
      </p:sp>
      <p:sp>
        <p:nvSpPr>
          <p:cNvPr id="937" name="Shape 937"/>
          <p:cNvSpPr/>
          <p:nvPr/>
        </p:nvSpPr>
        <p:spPr>
          <a:xfrm>
            <a:off x="693040" y="1526329"/>
            <a:ext cx="2228432" cy="411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1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100"/>
              <a:t>Explore install logs</a:t>
            </a:r>
          </a:p>
        </p:txBody>
      </p:sp>
      <p:sp>
        <p:nvSpPr>
          <p:cNvPr id="938" name="Shape 938"/>
          <p:cNvSpPr/>
          <p:nvPr/>
        </p:nvSpPr>
        <p:spPr>
          <a:xfrm>
            <a:off x="681669" y="2120588"/>
            <a:ext cx="2951227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Click to scale the platform</a:t>
            </a:r>
          </a:p>
        </p:txBody>
      </p:sp>
      <p:sp>
        <p:nvSpPr>
          <p:cNvPr id="939" name="Shape 939"/>
          <p:cNvSpPr/>
          <p:nvPr/>
        </p:nvSpPr>
        <p:spPr>
          <a:xfrm>
            <a:off x="692370" y="2687505"/>
            <a:ext cx="2621535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Built-in High Availability</a:t>
            </a:r>
          </a:p>
        </p:txBody>
      </p:sp>
      <p:sp>
        <p:nvSpPr>
          <p:cNvPr id="940" name="Shape 940"/>
          <p:cNvSpPr/>
          <p:nvPr/>
        </p:nvSpPr>
        <p:spPr>
          <a:xfrm>
            <a:off x="690376" y="3250332"/>
            <a:ext cx="3074671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Built-in Platform Monitoring</a:t>
            </a:r>
          </a:p>
        </p:txBody>
      </p:sp>
      <p:sp>
        <p:nvSpPr>
          <p:cNvPr id="941" name="Shape 941"/>
          <p:cNvSpPr/>
          <p:nvPr/>
        </p:nvSpPr>
        <p:spPr>
          <a:xfrm>
            <a:off x="719754" y="3813158"/>
            <a:ext cx="2175003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Integrated services</a:t>
            </a:r>
          </a:p>
        </p:txBody>
      </p:sp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2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7" dur="5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nodeType="afterEffect" presetClass="entr" presetSubtype="32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9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9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nodeType="afterEffect" presetClass="entr" presetSubtype="32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100"/>
                            </p:stCondLst>
                            <p:childTnLst>
                              <p:par>
                                <p:cTn id="19" nodeType="afterEffect" presetClass="entr" presetSubtype="32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9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9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00"/>
                            </p:stCondLst>
                            <p:childTnLst>
                              <p:par>
                                <p:cTn id="24" nodeType="afterEffect" presetClass="entr" presetSubtype="32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9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9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00"/>
                            </p:stCondLst>
                            <p:childTnLst>
                              <p:par>
                                <p:cTn id="29" nodeType="afterEffect" presetClass="entr" presetSubtype="32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9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9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nodeType="afterEffect" presetClass="entr" presetSubtype="32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9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9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300"/>
                            </p:stCondLst>
                            <p:childTnLst>
                              <p:par>
                                <p:cTn id="39" nodeType="afterEffect" presetClass="entr" presetSubtype="32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77" grpId="1"/>
      <p:bldP build="whole" bldLvl="1" animBg="1" rev="0" advAuto="0" spid="940" grpId="7"/>
      <p:bldP build="whole" bldLvl="1" animBg="1" rev="0" advAuto="0" spid="935" grpId="2"/>
      <p:bldP build="whole" bldLvl="1" animBg="1" rev="0" advAuto="0" spid="936" grpId="3"/>
      <p:bldP build="whole" bldLvl="1" animBg="1" rev="0" advAuto="0" spid="941" grpId="8"/>
      <p:bldP build="whole" bldLvl="1" animBg="1" rev="0" advAuto="0" spid="937" grpId="4"/>
      <p:bldP build="whole" bldLvl="1" animBg="1" rev="0" advAuto="0" spid="939" grpId="6"/>
      <p:bldP build="whole" bldLvl="1" animBg="1" rev="0" advAuto="0" spid="938" grpId="5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3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42"/>
            <a:ext cx="9144001" cy="41320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46" name="Group 946"/>
          <p:cNvGrpSpPr/>
          <p:nvPr/>
        </p:nvGrpSpPr>
        <p:grpSpPr>
          <a:xfrm rot="20725349">
            <a:off x="1754863" y="1544504"/>
            <a:ext cx="3264036" cy="1491069"/>
            <a:chOff x="-179605" y="-179605"/>
            <a:chExt cx="3264034" cy="1491067"/>
          </a:xfrm>
        </p:grpSpPr>
        <p:sp>
          <p:nvSpPr>
            <p:cNvPr id="945" name="Shape 945"/>
            <p:cNvSpPr/>
            <p:nvPr/>
          </p:nvSpPr>
          <p:spPr>
            <a:xfrm>
              <a:off x="-1" y="0"/>
              <a:ext cx="2904826" cy="1131858"/>
            </a:xfrm>
            <a:prstGeom prst="roundRect">
              <a:avLst>
                <a:gd name="adj" fmla="val 15000"/>
              </a:avLst>
            </a:prstGeom>
            <a:solidFill>
              <a:srgbClr val="FFFFFF">
                <a:alpha val="77000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defRPr sz="5100">
                  <a:solidFill>
                    <a:srgbClr val="C82506"/>
                  </a:solidFill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5100">
                  <a:solidFill>
                    <a:srgbClr val="C82506"/>
                  </a:solidFill>
                </a:rPr>
                <a:t>Demo</a:t>
              </a:r>
            </a:p>
          </p:txBody>
        </p:sp>
        <p:pic>
          <p:nvPicPr>
            <p:cNvPr id="944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79606" y="-179606"/>
              <a:ext cx="3264036" cy="1491069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" dur="30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43" grpId="1"/>
      <p:bldP build="whole" bldLvl="1" animBg="1" rev="0" advAuto="0" spid="946" grpId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8" name="dropped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810" y="-9017"/>
            <a:ext cx="9144001" cy="4634631"/>
          </a:xfrm>
          <a:prstGeom prst="rect">
            <a:avLst/>
          </a:prstGeom>
          <a:ln w="12700">
            <a:miter lim="400000"/>
          </a:ln>
        </p:spPr>
      </p:pic>
      <p:sp>
        <p:nvSpPr>
          <p:cNvPr id="949" name="Shape 949"/>
          <p:cNvSpPr/>
          <p:nvPr>
            <p:ph type="title" idx="4294967295"/>
          </p:nvPr>
        </p:nvSpPr>
        <p:spPr>
          <a:xfrm>
            <a:off x="273579" y="194204"/>
            <a:ext cx="8410576" cy="46037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</a:rPr>
              <a:t>BOSH</a:t>
            </a:r>
          </a:p>
        </p:txBody>
      </p:sp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Shape 95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</a:fld>
          </a:p>
        </p:txBody>
      </p:sp>
      <p:sp>
        <p:nvSpPr>
          <p:cNvPr id="952" name="Shape 952"/>
          <p:cNvSpPr/>
          <p:nvPr/>
        </p:nvSpPr>
        <p:spPr>
          <a:xfrm>
            <a:off x="9168" y="945399"/>
            <a:ext cx="2692920" cy="3571821"/>
          </a:xfrm>
          <a:prstGeom prst="roundRect">
            <a:avLst>
              <a:gd name="adj" fmla="val 4689"/>
            </a:avLst>
          </a:prstGeom>
          <a:gradFill>
            <a:gsLst>
              <a:gs pos="0">
                <a:srgbClr val="DDDDDD">
                  <a:alpha val="73921"/>
                </a:srgbClr>
              </a:gs>
              <a:gs pos="100000">
                <a:srgbClr val="FFFFFF">
                  <a:alpha val="73921"/>
                </a:srgbClr>
              </a:gs>
            </a:gsLst>
            <a:lin ang="20987188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pic>
        <p:nvPicPr>
          <p:cNvPr id="953" name="droppedImage.tif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70244" y="972471"/>
            <a:ext cx="6940281" cy="3517677"/>
          </a:xfrm>
          <a:prstGeom prst="rect">
            <a:avLst/>
          </a:prstGeom>
          <a:ln w="12700">
            <a:miter lim="400000"/>
          </a:ln>
        </p:spPr>
      </p:pic>
      <p:sp>
        <p:nvSpPr>
          <p:cNvPr id="954" name="Shape 954"/>
          <p:cNvSpPr/>
          <p:nvPr/>
        </p:nvSpPr>
        <p:spPr>
          <a:xfrm>
            <a:off x="161638" y="1039635"/>
            <a:ext cx="2041838" cy="541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>
                <a:solidFill>
                  <a:srgbClr val="29756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29756E"/>
                </a:solidFill>
                <a:uFill>
                  <a:solidFill>
                    <a:srgbClr val="4D4D4D"/>
                  </a:solidFill>
                </a:uFill>
              </a:rPr>
              <a:t>Provision services, not machines</a:t>
            </a:r>
          </a:p>
        </p:txBody>
      </p:sp>
      <p:sp>
        <p:nvSpPr>
          <p:cNvPr id="955" name="Shape 955"/>
          <p:cNvSpPr/>
          <p:nvPr/>
        </p:nvSpPr>
        <p:spPr>
          <a:xfrm>
            <a:off x="161638" y="1649235"/>
            <a:ext cx="2041838" cy="541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600">
                <a:solidFill>
                  <a:srgbClr val="29756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29756E"/>
                </a:solidFill>
                <a:uFill>
                  <a:solidFill>
                    <a:srgbClr val="4D4D4D"/>
                  </a:solidFill>
                </a:uFill>
              </a:rPr>
              <a:t>Enables continuous delivery</a:t>
            </a:r>
          </a:p>
        </p:txBody>
      </p:sp>
      <p:sp>
        <p:nvSpPr>
          <p:cNvPr id="956" name="Shape 956"/>
          <p:cNvSpPr/>
          <p:nvPr/>
        </p:nvSpPr>
        <p:spPr>
          <a:xfrm>
            <a:off x="161638" y="2291187"/>
            <a:ext cx="2041838" cy="54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600">
                <a:solidFill>
                  <a:srgbClr val="29756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29756E"/>
                </a:solidFill>
                <a:uFill>
                  <a:solidFill>
                    <a:srgbClr val="4D4D4D"/>
                  </a:solidFill>
                </a:uFill>
              </a:rPr>
              <a:t>Cloud-agnostic view of Platform Ops</a:t>
            </a:r>
          </a:p>
        </p:txBody>
      </p:sp>
      <p:sp>
        <p:nvSpPr>
          <p:cNvPr id="957" name="Shape 957"/>
          <p:cNvSpPr/>
          <p:nvPr/>
        </p:nvSpPr>
        <p:spPr>
          <a:xfrm>
            <a:off x="161638" y="2971767"/>
            <a:ext cx="2041838" cy="54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600">
                <a:solidFill>
                  <a:srgbClr val="29756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29756E"/>
                </a:solidFill>
                <a:uFill>
                  <a:solidFill>
                    <a:srgbClr val="4D4D4D"/>
                  </a:solidFill>
                </a:uFill>
              </a:rPr>
              <a:t>Holistic Toolchain for “rule them all"</a:t>
            </a:r>
          </a:p>
        </p:txBody>
      </p:sp>
      <p:sp>
        <p:nvSpPr>
          <p:cNvPr id="958" name="Shape 958"/>
          <p:cNvSpPr/>
          <p:nvPr/>
        </p:nvSpPr>
        <p:spPr>
          <a:xfrm>
            <a:off x="161638" y="3614246"/>
            <a:ext cx="2041838" cy="770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600">
                <a:solidFill>
                  <a:srgbClr val="29756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29756E"/>
                </a:solidFill>
                <a:uFill>
                  <a:solidFill>
                    <a:srgbClr val="4D4D4D"/>
                  </a:solidFill>
                </a:uFill>
              </a:rPr>
              <a:t>Eliminate bespoke automation on top of config management</a:t>
            </a:r>
          </a:p>
        </p:txBody>
      </p:sp>
      <p:sp>
        <p:nvSpPr>
          <p:cNvPr id="959" name="Shape 959"/>
          <p:cNvSpPr/>
          <p:nvPr>
            <p:ph type="title" idx="4294967295"/>
          </p:nvPr>
        </p:nvSpPr>
        <p:spPr>
          <a:xfrm>
            <a:off x="366712" y="223838"/>
            <a:ext cx="8410576" cy="5293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</a:rPr>
              <a:t>Why BOSH</a:t>
            </a:r>
          </a:p>
        </p:txBody>
      </p:sp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2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7" dur="5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nodeType="click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nodeType="click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nodeType="clickEffect" presetClass="entr" presetSubtype="0" presetID="1" grpId="6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55" grpId="3"/>
      <p:bldP build="whole" bldLvl="1" animBg="1" rev="0" advAuto="0" spid="954" grpId="2"/>
      <p:bldP build="whole" bldLvl="1" animBg="1" rev="0" advAuto="0" spid="956" grpId="4"/>
      <p:bldP build="whole" bldLvl="1" animBg="1" rev="0" advAuto="0" spid="952" grpId="1"/>
      <p:bldP build="whole" bldLvl="1" animBg="1" rev="0" advAuto="0" spid="957" grpId="5"/>
      <p:bldP build="whole" bldLvl="1" animBg="1" rev="0" advAuto="0" spid="958" grpId="6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/>
        </p:nvSpPr>
        <p:spPr>
          <a:xfrm>
            <a:off x="3331820" y="719622"/>
            <a:ext cx="5560814" cy="3704257"/>
          </a:xfrm>
          <a:prstGeom prst="roundRect">
            <a:avLst>
              <a:gd name="adj" fmla="val 0"/>
            </a:avLst>
          </a:prstGeom>
          <a:solidFill>
            <a:srgbClr val="A7A7A7">
              <a:alpha val="1911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86" name="Shape 18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</a:fld>
          </a:p>
        </p:txBody>
      </p:sp>
      <p:grpSp>
        <p:nvGrpSpPr>
          <p:cNvPr id="189" name="Group 189"/>
          <p:cNvGrpSpPr/>
          <p:nvPr/>
        </p:nvGrpSpPr>
        <p:grpSpPr>
          <a:xfrm>
            <a:off x="3466741" y="807151"/>
            <a:ext cx="367762" cy="3529198"/>
            <a:chOff x="0" y="0"/>
            <a:chExt cx="367761" cy="3529197"/>
          </a:xfrm>
        </p:grpSpPr>
        <p:sp>
          <p:nvSpPr>
            <p:cNvPr id="187" name="Shape 187"/>
            <p:cNvSpPr/>
            <p:nvPr/>
          </p:nvSpPr>
          <p:spPr>
            <a:xfrm rot="16200000">
              <a:off x="-1580718" y="1580718"/>
              <a:ext cx="3529198" cy="367762"/>
            </a:xfrm>
            <a:prstGeom prst="roundRect">
              <a:avLst>
                <a:gd name="adj" fmla="val 13079"/>
              </a:avLst>
            </a:prstGeom>
            <a:solidFill>
              <a:srgbClr val="5E5E5E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</a:rPr>
                <a:t>        Router</a:t>
              </a:r>
            </a:p>
          </p:txBody>
        </p:sp>
        <p:pic>
          <p:nvPicPr>
            <p:cNvPr id="188" name="pasted-image.pd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16200000">
              <a:off x="74044" y="3210348"/>
              <a:ext cx="228477" cy="22847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sp>
        <p:nvSpPr>
          <p:cNvPr id="190" name="Shape 190"/>
          <p:cNvSpPr/>
          <p:nvPr/>
        </p:nvSpPr>
        <p:spPr>
          <a:xfrm>
            <a:off x="3965726" y="1573922"/>
            <a:ext cx="2361552" cy="774350"/>
          </a:xfrm>
          <a:prstGeom prst="roundRect">
            <a:avLst>
              <a:gd name="adj" fmla="val 6519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Cloud Controller</a:t>
            </a:r>
          </a:p>
        </p:txBody>
      </p:sp>
      <p:pic>
        <p:nvPicPr>
          <p:cNvPr id="191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02967" y="1846975"/>
            <a:ext cx="213189" cy="274099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194" name="Group 194"/>
          <p:cNvGrpSpPr/>
          <p:nvPr/>
        </p:nvGrpSpPr>
        <p:grpSpPr>
          <a:xfrm>
            <a:off x="6717580" y="1573922"/>
            <a:ext cx="2061528" cy="774350"/>
            <a:chOff x="0" y="0"/>
            <a:chExt cx="2061526" cy="774348"/>
          </a:xfrm>
        </p:grpSpPr>
        <p:sp>
          <p:nvSpPr>
            <p:cNvPr id="192" name="Shape 192"/>
            <p:cNvSpPr/>
            <p:nvPr/>
          </p:nvSpPr>
          <p:spPr>
            <a:xfrm>
              <a:off x="0" y="0"/>
              <a:ext cx="2061527" cy="774349"/>
            </a:xfrm>
            <a:prstGeom prst="roundRect">
              <a:avLst>
                <a:gd name="adj" fmla="val 6560"/>
              </a:avLst>
            </a:prstGeom>
            <a:solidFill>
              <a:srgbClr val="29756E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  <a:latin typeface="Avenir Next"/>
                  <a:ea typeface="Avenir Next"/>
                  <a:cs typeface="Avenir Next"/>
                  <a:sym typeface="Avenir Next"/>
                </a:rPr>
                <a:t>        Service Broker</a:t>
              </a:r>
              <a:endParaRPr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  <a:latin typeface="Avenir Next"/>
                <a:ea typeface="Avenir Next"/>
                <a:cs typeface="Avenir Next"/>
                <a:sym typeface="Avenir Next"/>
              </a:endParaRPr>
            </a:p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  <a:latin typeface="Avenir Next"/>
                  <a:ea typeface="Avenir Next"/>
                  <a:cs typeface="Avenir Next"/>
                  <a:sym typeface="Avenir Next"/>
                </a:rPr>
                <a:t>        Node(s)</a:t>
              </a:r>
            </a:p>
          </p:txBody>
        </p:sp>
        <p:pic>
          <p:nvPicPr>
            <p:cNvPr id="193" name="pasted-image.pd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98424" y="122839"/>
              <a:ext cx="253869" cy="238936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197" name="Group 197"/>
          <p:cNvGrpSpPr/>
          <p:nvPr/>
        </p:nvGrpSpPr>
        <p:grpSpPr>
          <a:xfrm>
            <a:off x="4316155" y="3405900"/>
            <a:ext cx="1140867" cy="917754"/>
            <a:chOff x="0" y="0"/>
            <a:chExt cx="1140866" cy="917752"/>
          </a:xfrm>
        </p:grpSpPr>
        <p:sp>
          <p:nvSpPr>
            <p:cNvPr id="195" name="Shape 195"/>
            <p:cNvSpPr/>
            <p:nvPr/>
          </p:nvSpPr>
          <p:spPr>
            <a:xfrm>
              <a:off x="0" y="0"/>
              <a:ext cx="1140867" cy="917753"/>
            </a:xfrm>
            <a:prstGeom prst="roundRect">
              <a:avLst>
                <a:gd name="adj" fmla="val 5535"/>
              </a:avLst>
            </a:prstGeom>
            <a:solidFill>
              <a:srgbClr val="29756E"/>
            </a:solidFill>
            <a:ln w="3175" cap="flat">
              <a:noFill/>
              <a:miter lim="400000"/>
            </a:ln>
            <a:effectLst>
              <a:outerShdw sx="100000" sy="100000" kx="0" ky="0" algn="b" rotWithShape="0" blurRad="101600" dist="25400" dir="540000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</a:rPr>
                <a:t>       DEA</a:t>
              </a:r>
            </a:p>
          </p:txBody>
        </p:sp>
        <p:pic>
          <p:nvPicPr>
            <p:cNvPr id="196" name="pasted-image.pd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8592" y="38100"/>
              <a:ext cx="241301" cy="228600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200" name="Group 200"/>
          <p:cNvGrpSpPr/>
          <p:nvPr/>
        </p:nvGrpSpPr>
        <p:grpSpPr>
          <a:xfrm>
            <a:off x="4498259" y="3186744"/>
            <a:ext cx="1140868" cy="917754"/>
            <a:chOff x="0" y="0"/>
            <a:chExt cx="1140866" cy="917752"/>
          </a:xfrm>
        </p:grpSpPr>
        <p:sp>
          <p:nvSpPr>
            <p:cNvPr id="198" name="Shape 198"/>
            <p:cNvSpPr/>
            <p:nvPr/>
          </p:nvSpPr>
          <p:spPr>
            <a:xfrm>
              <a:off x="0" y="0"/>
              <a:ext cx="1140867" cy="917753"/>
            </a:xfrm>
            <a:prstGeom prst="roundRect">
              <a:avLst>
                <a:gd name="adj" fmla="val 5535"/>
              </a:avLst>
            </a:prstGeom>
            <a:solidFill>
              <a:srgbClr val="29756E"/>
            </a:solidFill>
            <a:ln w="3175" cap="flat">
              <a:noFill/>
              <a:miter lim="400000"/>
            </a:ln>
            <a:effectLst>
              <a:outerShdw sx="100000" sy="100000" kx="0" ky="0" algn="b" rotWithShape="0" blurRad="101600" dist="25400" dir="540000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</a:rPr>
                <a:t>       DEA</a:t>
              </a:r>
            </a:p>
          </p:txBody>
        </p:sp>
        <p:pic>
          <p:nvPicPr>
            <p:cNvPr id="199" name="pasted-image.pd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8592" y="38100"/>
              <a:ext cx="241301" cy="228600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203" name="Group 203"/>
          <p:cNvGrpSpPr/>
          <p:nvPr/>
        </p:nvGrpSpPr>
        <p:grpSpPr>
          <a:xfrm>
            <a:off x="4711447" y="2947023"/>
            <a:ext cx="1140868" cy="917754"/>
            <a:chOff x="0" y="0"/>
            <a:chExt cx="1140866" cy="917752"/>
          </a:xfrm>
        </p:grpSpPr>
        <p:sp>
          <p:nvSpPr>
            <p:cNvPr id="201" name="Shape 201"/>
            <p:cNvSpPr/>
            <p:nvPr/>
          </p:nvSpPr>
          <p:spPr>
            <a:xfrm>
              <a:off x="0" y="0"/>
              <a:ext cx="1140867" cy="917753"/>
            </a:xfrm>
            <a:prstGeom prst="roundRect">
              <a:avLst>
                <a:gd name="adj" fmla="val 5535"/>
              </a:avLst>
            </a:prstGeom>
            <a:solidFill>
              <a:srgbClr val="29756E"/>
            </a:solidFill>
            <a:ln w="3175" cap="flat">
              <a:noFill/>
              <a:miter lim="400000"/>
            </a:ln>
            <a:effectLst>
              <a:outerShdw sx="100000" sy="100000" kx="0" ky="0" algn="b" rotWithShape="0" blurRad="101600" dist="25400" dir="540000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</a:rPr>
                <a:t>       DEA</a:t>
              </a:r>
            </a:p>
          </p:txBody>
        </p:sp>
        <p:pic>
          <p:nvPicPr>
            <p:cNvPr id="202" name="pasted-image.pd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8592" y="38100"/>
              <a:ext cx="241301" cy="228600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206" name="Group 206"/>
          <p:cNvGrpSpPr/>
          <p:nvPr/>
        </p:nvGrpSpPr>
        <p:grpSpPr>
          <a:xfrm>
            <a:off x="4971360" y="2727868"/>
            <a:ext cx="1140868" cy="917754"/>
            <a:chOff x="0" y="0"/>
            <a:chExt cx="1140866" cy="917752"/>
          </a:xfrm>
        </p:grpSpPr>
        <p:sp>
          <p:nvSpPr>
            <p:cNvPr id="204" name="Shape 204"/>
            <p:cNvSpPr/>
            <p:nvPr/>
          </p:nvSpPr>
          <p:spPr>
            <a:xfrm>
              <a:off x="0" y="0"/>
              <a:ext cx="1140867" cy="917753"/>
            </a:xfrm>
            <a:prstGeom prst="roundRect">
              <a:avLst>
                <a:gd name="adj" fmla="val 5535"/>
              </a:avLst>
            </a:prstGeom>
            <a:solidFill>
              <a:srgbClr val="29756E"/>
            </a:solidFill>
            <a:ln w="3175" cap="flat">
              <a:noFill/>
              <a:miter lim="400000"/>
            </a:ln>
            <a:effectLst>
              <a:outerShdw sx="100000" sy="100000" kx="0" ky="0" algn="b" rotWithShape="0" blurRad="101600" dist="25400" dir="540000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</a:rPr>
                <a:t>       DEA</a:t>
              </a:r>
            </a:p>
          </p:txBody>
        </p:sp>
        <p:pic>
          <p:nvPicPr>
            <p:cNvPr id="205" name="pasted-image.pd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8592" y="38100"/>
              <a:ext cx="241301" cy="228600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209" name="Group 209"/>
          <p:cNvGrpSpPr/>
          <p:nvPr/>
        </p:nvGrpSpPr>
        <p:grpSpPr>
          <a:xfrm>
            <a:off x="3968735" y="807151"/>
            <a:ext cx="2361552" cy="387175"/>
            <a:chOff x="0" y="0"/>
            <a:chExt cx="2361551" cy="387174"/>
          </a:xfrm>
        </p:grpSpPr>
        <p:sp>
          <p:nvSpPr>
            <p:cNvPr id="207" name="Shape 207"/>
            <p:cNvSpPr/>
            <p:nvPr/>
          </p:nvSpPr>
          <p:spPr>
            <a:xfrm>
              <a:off x="0" y="0"/>
              <a:ext cx="2361552" cy="387175"/>
            </a:xfrm>
            <a:prstGeom prst="roundRect">
              <a:avLst>
                <a:gd name="adj" fmla="val 13038"/>
              </a:avLst>
            </a:prstGeom>
            <a:solidFill>
              <a:srgbClr val="545454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</a:rPr>
                <a:t>        Blobstore</a:t>
              </a:r>
            </a:p>
          </p:txBody>
        </p:sp>
        <p:sp>
          <p:nvSpPr>
            <p:cNvPr id="208" name="Shape 208"/>
            <p:cNvSpPr/>
            <p:nvPr/>
          </p:nvSpPr>
          <p:spPr>
            <a:xfrm>
              <a:off x="140591" y="85728"/>
              <a:ext cx="206830" cy="215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2228"/>
                  </a:moveTo>
                  <a:cubicBezTo>
                    <a:pt x="0" y="13862"/>
                    <a:pt x="4835" y="15186"/>
                    <a:pt x="10800" y="15186"/>
                  </a:cubicBezTo>
                  <a:cubicBezTo>
                    <a:pt x="16765" y="15186"/>
                    <a:pt x="21600" y="13862"/>
                    <a:pt x="21600" y="12228"/>
                  </a:cubicBezTo>
                  <a:lnTo>
                    <a:pt x="21600" y="18660"/>
                  </a:lnTo>
                  <a:lnTo>
                    <a:pt x="21593" y="18660"/>
                  </a:lnTo>
                  <a:cubicBezTo>
                    <a:pt x="21563" y="20285"/>
                    <a:pt x="16742" y="21600"/>
                    <a:pt x="10800" y="21600"/>
                  </a:cubicBezTo>
                  <a:cubicBezTo>
                    <a:pt x="4858" y="21600"/>
                    <a:pt x="37" y="20285"/>
                    <a:pt x="7" y="18660"/>
                  </a:cubicBezTo>
                  <a:lnTo>
                    <a:pt x="0" y="18660"/>
                  </a:lnTo>
                  <a:lnTo>
                    <a:pt x="0" y="18641"/>
                  </a:lnTo>
                  <a:close/>
                  <a:moveTo>
                    <a:pt x="0" y="4106"/>
                  </a:moveTo>
                  <a:cubicBezTo>
                    <a:pt x="0" y="5740"/>
                    <a:pt x="4835" y="7065"/>
                    <a:pt x="10800" y="7065"/>
                  </a:cubicBezTo>
                  <a:cubicBezTo>
                    <a:pt x="16765" y="7065"/>
                    <a:pt x="21600" y="5740"/>
                    <a:pt x="21600" y="4106"/>
                  </a:cubicBezTo>
                  <a:lnTo>
                    <a:pt x="21600" y="10538"/>
                  </a:lnTo>
                  <a:lnTo>
                    <a:pt x="21593" y="10538"/>
                  </a:lnTo>
                  <a:cubicBezTo>
                    <a:pt x="21563" y="12164"/>
                    <a:pt x="16742" y="13478"/>
                    <a:pt x="10800" y="13478"/>
                  </a:cubicBezTo>
                  <a:cubicBezTo>
                    <a:pt x="4858" y="13478"/>
                    <a:pt x="37" y="12164"/>
                    <a:pt x="7" y="10538"/>
                  </a:cubicBezTo>
                  <a:lnTo>
                    <a:pt x="0" y="10538"/>
                  </a:lnTo>
                  <a:lnTo>
                    <a:pt x="0" y="10520"/>
                  </a:lnTo>
                  <a:close/>
                  <a:moveTo>
                    <a:pt x="10800" y="0"/>
                  </a:moveTo>
                  <a:cubicBezTo>
                    <a:pt x="16437" y="0"/>
                    <a:pt x="21006" y="1252"/>
                    <a:pt x="21006" y="2796"/>
                  </a:cubicBezTo>
                  <a:cubicBezTo>
                    <a:pt x="21006" y="4340"/>
                    <a:pt x="16437" y="5592"/>
                    <a:pt x="10800" y="5592"/>
                  </a:cubicBezTo>
                  <a:cubicBezTo>
                    <a:pt x="5163" y="5592"/>
                    <a:pt x="594" y="4340"/>
                    <a:pt x="594" y="2796"/>
                  </a:cubicBezTo>
                  <a:cubicBezTo>
                    <a:pt x="594" y="1252"/>
                    <a:pt x="5163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uFillTx/>
                </a:defRPr>
              </a:pPr>
            </a:p>
          </p:txBody>
        </p:sp>
      </p:grpSp>
      <p:grpSp>
        <p:nvGrpSpPr>
          <p:cNvPr id="212" name="Group 212"/>
          <p:cNvGrpSpPr/>
          <p:nvPr/>
        </p:nvGrpSpPr>
        <p:grpSpPr>
          <a:xfrm>
            <a:off x="6717580" y="807151"/>
            <a:ext cx="2061528" cy="387175"/>
            <a:chOff x="0" y="0"/>
            <a:chExt cx="2061526" cy="387174"/>
          </a:xfrm>
        </p:grpSpPr>
        <p:sp>
          <p:nvSpPr>
            <p:cNvPr id="210" name="Shape 210"/>
            <p:cNvSpPr/>
            <p:nvPr/>
          </p:nvSpPr>
          <p:spPr>
            <a:xfrm>
              <a:off x="0" y="0"/>
              <a:ext cx="2061527" cy="387175"/>
            </a:xfrm>
            <a:prstGeom prst="roundRect">
              <a:avLst>
                <a:gd name="adj" fmla="val 13038"/>
              </a:avLst>
            </a:prstGeom>
            <a:solidFill>
              <a:srgbClr val="545454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</a:rPr>
                <a:t>        DB</a:t>
              </a:r>
            </a:p>
          </p:txBody>
        </p:sp>
        <p:sp>
          <p:nvSpPr>
            <p:cNvPr id="211" name="Shape 211"/>
            <p:cNvSpPr/>
            <p:nvPr/>
          </p:nvSpPr>
          <p:spPr>
            <a:xfrm>
              <a:off x="139793" y="85728"/>
              <a:ext cx="206830" cy="215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2228"/>
                  </a:moveTo>
                  <a:cubicBezTo>
                    <a:pt x="0" y="13862"/>
                    <a:pt x="4835" y="15186"/>
                    <a:pt x="10800" y="15186"/>
                  </a:cubicBezTo>
                  <a:cubicBezTo>
                    <a:pt x="16765" y="15186"/>
                    <a:pt x="21600" y="13862"/>
                    <a:pt x="21600" y="12228"/>
                  </a:cubicBezTo>
                  <a:lnTo>
                    <a:pt x="21600" y="18660"/>
                  </a:lnTo>
                  <a:lnTo>
                    <a:pt x="21593" y="18660"/>
                  </a:lnTo>
                  <a:cubicBezTo>
                    <a:pt x="21563" y="20285"/>
                    <a:pt x="16742" y="21600"/>
                    <a:pt x="10800" y="21600"/>
                  </a:cubicBezTo>
                  <a:cubicBezTo>
                    <a:pt x="4858" y="21600"/>
                    <a:pt x="37" y="20285"/>
                    <a:pt x="7" y="18660"/>
                  </a:cubicBezTo>
                  <a:lnTo>
                    <a:pt x="0" y="18660"/>
                  </a:lnTo>
                  <a:lnTo>
                    <a:pt x="0" y="18641"/>
                  </a:lnTo>
                  <a:close/>
                  <a:moveTo>
                    <a:pt x="0" y="4106"/>
                  </a:moveTo>
                  <a:cubicBezTo>
                    <a:pt x="0" y="5740"/>
                    <a:pt x="4835" y="7065"/>
                    <a:pt x="10800" y="7065"/>
                  </a:cubicBezTo>
                  <a:cubicBezTo>
                    <a:pt x="16765" y="7065"/>
                    <a:pt x="21600" y="5740"/>
                    <a:pt x="21600" y="4106"/>
                  </a:cubicBezTo>
                  <a:lnTo>
                    <a:pt x="21600" y="10538"/>
                  </a:lnTo>
                  <a:lnTo>
                    <a:pt x="21593" y="10538"/>
                  </a:lnTo>
                  <a:cubicBezTo>
                    <a:pt x="21563" y="12164"/>
                    <a:pt x="16742" y="13478"/>
                    <a:pt x="10800" y="13478"/>
                  </a:cubicBezTo>
                  <a:cubicBezTo>
                    <a:pt x="4858" y="13478"/>
                    <a:pt x="37" y="12164"/>
                    <a:pt x="7" y="10538"/>
                  </a:cubicBezTo>
                  <a:lnTo>
                    <a:pt x="0" y="10538"/>
                  </a:lnTo>
                  <a:lnTo>
                    <a:pt x="0" y="10520"/>
                  </a:lnTo>
                  <a:close/>
                  <a:moveTo>
                    <a:pt x="10800" y="0"/>
                  </a:moveTo>
                  <a:cubicBezTo>
                    <a:pt x="16437" y="0"/>
                    <a:pt x="21006" y="1252"/>
                    <a:pt x="21006" y="2796"/>
                  </a:cubicBezTo>
                  <a:cubicBezTo>
                    <a:pt x="21006" y="4340"/>
                    <a:pt x="16437" y="5592"/>
                    <a:pt x="10800" y="5592"/>
                  </a:cubicBezTo>
                  <a:cubicBezTo>
                    <a:pt x="5163" y="5592"/>
                    <a:pt x="594" y="4340"/>
                    <a:pt x="594" y="2796"/>
                  </a:cubicBezTo>
                  <a:cubicBezTo>
                    <a:pt x="594" y="1252"/>
                    <a:pt x="5163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uFillTx/>
                </a:defRPr>
              </a:pPr>
            </a:p>
          </p:txBody>
        </p:sp>
      </p:grpSp>
      <p:sp>
        <p:nvSpPr>
          <p:cNvPr id="213" name="Shape 213"/>
          <p:cNvSpPr/>
          <p:nvPr/>
        </p:nvSpPr>
        <p:spPr>
          <a:xfrm>
            <a:off x="3333735" y="711328"/>
            <a:ext cx="5556985" cy="3720844"/>
          </a:xfrm>
          <a:prstGeom prst="roundRect">
            <a:avLst>
              <a:gd name="adj" fmla="val 1365"/>
            </a:avLst>
          </a:prstGeom>
          <a:ln w="25400">
            <a:solidFill>
              <a:srgbClr val="29756E"/>
            </a:solidFill>
            <a:round/>
          </a:ln>
        </p:spPr>
        <p:txBody>
          <a:bodyPr lIns="0" tIns="0" rIns="0" bIns="0" anchor="ctr"/>
          <a:lstStyle/>
          <a:p>
            <a:pPr lvl="0"/>
          </a:p>
        </p:txBody>
      </p:sp>
      <p:pic>
        <p:nvPicPr>
          <p:cNvPr id="214" name="droppedImage.png"/>
          <p:cNvPicPr/>
          <p:nvPr/>
        </p:nvPicPr>
        <p:blipFill>
          <a:blip r:embed="rId6">
            <a:extLst/>
          </a:blip>
          <a:srcRect l="3267" t="13725" r="13071" b="40958"/>
          <a:stretch>
            <a:fillRect/>
          </a:stretch>
        </p:blipFill>
        <p:spPr>
          <a:xfrm>
            <a:off x="7343610" y="3327019"/>
            <a:ext cx="1435528" cy="777579"/>
          </a:xfrm>
          <a:prstGeom prst="rect">
            <a:avLst/>
          </a:prstGeom>
          <a:ln w="3175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215" name="Shape 215"/>
          <p:cNvSpPr/>
          <p:nvPr/>
        </p:nvSpPr>
        <p:spPr>
          <a:xfrm>
            <a:off x="7684965" y="4035931"/>
            <a:ext cx="96619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rgbClr val="33928A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3928A"/>
                </a:solidFill>
                <a:uFill>
                  <a:solidFill>
                    <a:srgbClr val="4D4D4D"/>
                  </a:solidFill>
                </a:uFill>
              </a:rPr>
              <a:t>Runtime</a:t>
            </a:r>
          </a:p>
        </p:txBody>
      </p:sp>
      <p:sp>
        <p:nvSpPr>
          <p:cNvPr id="216" name="Shape 216"/>
          <p:cNvSpPr/>
          <p:nvPr/>
        </p:nvSpPr>
        <p:spPr>
          <a:xfrm>
            <a:off x="240580" y="2571750"/>
            <a:ext cx="2725040" cy="181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marL="228600" indent="-228600">
              <a:spcBef>
                <a:spcPts val="1200"/>
              </a:spcBef>
              <a:buSzPct val="100000"/>
              <a:buAutoNum type="arabicPeriod" startAt="1"/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535353"/>
                </a:solidFill>
                <a:uFill>
                  <a:solidFill>
                    <a:srgbClr val="4D4D4D"/>
                  </a:solidFill>
                </a:uFill>
                <a:latin typeface="Avenir Next"/>
                <a:ea typeface="Avenir Next"/>
                <a:cs typeface="Avenir Next"/>
                <a:sym typeface="Avenir Next"/>
              </a:rPr>
              <a:t> Upload bits/metadata</a:t>
            </a:r>
            <a:endParaRPr>
              <a:solidFill>
                <a:srgbClr val="535353"/>
              </a:solidFill>
              <a:uFill>
                <a:solidFill>
                  <a:srgbClr val="4D4D4D"/>
                </a:solidFill>
              </a:uFill>
              <a:latin typeface="Avenir Next"/>
              <a:ea typeface="Avenir Next"/>
              <a:cs typeface="Avenir Next"/>
              <a:sym typeface="Avenir Next"/>
            </a:endParaRPr>
          </a:p>
          <a:p>
            <a:pPr lvl="0" marL="228600" indent="-228600">
              <a:spcBef>
                <a:spcPts val="1200"/>
              </a:spcBef>
              <a:buSzPct val="100000"/>
              <a:buAutoNum type="arabicPeriod" startAt="1"/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535353"/>
                </a:solidFill>
                <a:uFill>
                  <a:solidFill>
                    <a:srgbClr val="4D4D4D"/>
                  </a:solidFill>
                </a:uFill>
                <a:latin typeface="Avenir Next"/>
                <a:ea typeface="Avenir Next"/>
                <a:cs typeface="Avenir Next"/>
                <a:sym typeface="Avenir Next"/>
              </a:rPr>
              <a:t> Create/bind services</a:t>
            </a:r>
            <a:endParaRPr>
              <a:solidFill>
                <a:srgbClr val="535353"/>
              </a:solidFill>
              <a:uFill>
                <a:solidFill>
                  <a:srgbClr val="4D4D4D"/>
                </a:solidFill>
              </a:uFill>
              <a:latin typeface="Avenir Next"/>
              <a:ea typeface="Avenir Next"/>
              <a:cs typeface="Avenir Next"/>
              <a:sym typeface="Avenir Next"/>
            </a:endParaRPr>
          </a:p>
          <a:p>
            <a:pPr lvl="0" marL="228600" indent="-228600">
              <a:spcBef>
                <a:spcPts val="1200"/>
              </a:spcBef>
              <a:buSzPct val="100000"/>
              <a:buAutoNum type="arabicPeriod" startAt="1"/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535353"/>
                </a:solidFill>
                <a:uFill>
                  <a:solidFill>
                    <a:srgbClr val="4D4D4D"/>
                  </a:solidFill>
                </a:uFill>
                <a:latin typeface="Avenir Next"/>
                <a:ea typeface="Avenir Next"/>
                <a:cs typeface="Avenir Next"/>
                <a:sym typeface="Avenir Next"/>
              </a:rPr>
              <a:t> Stage app</a:t>
            </a:r>
            <a:endParaRPr>
              <a:solidFill>
                <a:srgbClr val="535353"/>
              </a:solidFill>
              <a:uFill>
                <a:solidFill>
                  <a:srgbClr val="4D4D4D"/>
                </a:solidFill>
              </a:uFill>
              <a:latin typeface="Avenir Next"/>
              <a:ea typeface="Avenir Next"/>
              <a:cs typeface="Avenir Next"/>
              <a:sym typeface="Avenir Next"/>
            </a:endParaRPr>
          </a:p>
          <a:p>
            <a:pPr lvl="0" marL="228600" indent="-228600">
              <a:spcBef>
                <a:spcPts val="1200"/>
              </a:spcBef>
              <a:buSzPct val="100000"/>
              <a:buAutoNum type="arabicPeriod" startAt="1"/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535353"/>
                </a:solidFill>
                <a:uFill>
                  <a:solidFill>
                    <a:srgbClr val="4D4D4D"/>
                  </a:solidFill>
                </a:uFill>
                <a:latin typeface="Avenir Next"/>
                <a:ea typeface="Avenir Next"/>
                <a:cs typeface="Avenir Next"/>
                <a:sym typeface="Avenir Next"/>
              </a:rPr>
              <a:t> Deploy app</a:t>
            </a:r>
          </a:p>
        </p:txBody>
      </p:sp>
      <p:sp>
        <p:nvSpPr>
          <p:cNvPr id="217" name="Shape 217"/>
          <p:cNvSpPr/>
          <p:nvPr/>
        </p:nvSpPr>
        <p:spPr>
          <a:xfrm>
            <a:off x="1999848" y="1159506"/>
            <a:ext cx="1303646" cy="776288"/>
          </a:xfrm>
          <a:prstGeom prst="rightArrow">
            <a:avLst>
              <a:gd name="adj1" fmla="val 72086"/>
              <a:gd name="adj2" fmla="val 41820"/>
            </a:avLst>
          </a:prstGeom>
          <a:solidFill>
            <a:srgbClr val="328696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</a:p>
        </p:txBody>
      </p:sp>
      <p:pic>
        <p:nvPicPr>
          <p:cNvPr id="218" name="image13.png" descr="ICON_Person_Q308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773544" y="1159506"/>
            <a:ext cx="438151" cy="776288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Shape 219"/>
          <p:cNvSpPr/>
          <p:nvPr/>
        </p:nvSpPr>
        <p:spPr>
          <a:xfrm>
            <a:off x="2134467" y="1256997"/>
            <a:ext cx="86814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>
                <a:solidFill>
                  <a:srgbClr val="FFFFFF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FFFFFF"/>
                </a:solidFill>
              </a:rPr>
              <a:t>push app</a:t>
            </a:r>
          </a:p>
        </p:txBody>
      </p:sp>
      <p:sp>
        <p:nvSpPr>
          <p:cNvPr id="220" name="Shape 220"/>
          <p:cNvSpPr/>
          <p:nvPr/>
        </p:nvSpPr>
        <p:spPr>
          <a:xfrm>
            <a:off x="2292751" y="1516374"/>
            <a:ext cx="80716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200">
                <a:solidFill>
                  <a:srgbClr val="FFFFFF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FFFFFF"/>
                </a:solidFill>
              </a:rPr>
              <a:t>+ app MD</a:t>
            </a:r>
          </a:p>
        </p:txBody>
      </p:sp>
      <p:sp>
        <p:nvSpPr>
          <p:cNvPr id="221" name="Shape 221"/>
          <p:cNvSpPr/>
          <p:nvPr/>
        </p:nvSpPr>
        <p:spPr>
          <a:xfrm>
            <a:off x="2135261" y="1569080"/>
            <a:ext cx="170215" cy="1920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6086"/>
                </a:moveTo>
                <a:lnTo>
                  <a:pt x="10153" y="11233"/>
                </a:lnTo>
                <a:lnTo>
                  <a:pt x="10204" y="21600"/>
                </a:lnTo>
                <a:lnTo>
                  <a:pt x="51" y="16453"/>
                </a:lnTo>
                <a:close/>
                <a:moveTo>
                  <a:pt x="21600" y="5937"/>
                </a:moveTo>
                <a:lnTo>
                  <a:pt x="21549" y="16303"/>
                </a:lnTo>
                <a:lnTo>
                  <a:pt x="11396" y="21450"/>
                </a:lnTo>
                <a:lnTo>
                  <a:pt x="11447" y="11084"/>
                </a:lnTo>
                <a:close/>
                <a:moveTo>
                  <a:pt x="10777" y="0"/>
                </a:moveTo>
                <a:lnTo>
                  <a:pt x="20907" y="5182"/>
                </a:lnTo>
                <a:lnTo>
                  <a:pt x="10777" y="10364"/>
                </a:lnTo>
                <a:lnTo>
                  <a:pt x="647" y="518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</a:p>
        </p:txBody>
      </p:sp>
      <p:sp>
        <p:nvSpPr>
          <p:cNvPr id="222" name="Shape 222"/>
          <p:cNvSpPr/>
          <p:nvPr/>
        </p:nvSpPr>
        <p:spPr>
          <a:xfrm>
            <a:off x="6328631" y="1749491"/>
            <a:ext cx="387596" cy="202204"/>
          </a:xfrm>
          <a:prstGeom prst="rightArrow">
            <a:avLst>
              <a:gd name="adj1" fmla="val 58851"/>
              <a:gd name="adj2" fmla="val 74907"/>
            </a:avLst>
          </a:prstGeom>
          <a:solidFill>
            <a:srgbClr val="328696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</a:p>
        </p:txBody>
      </p:sp>
      <p:sp>
        <p:nvSpPr>
          <p:cNvPr id="223" name="Shape 223"/>
          <p:cNvSpPr/>
          <p:nvPr/>
        </p:nvSpPr>
        <p:spPr>
          <a:xfrm rot="10800000">
            <a:off x="6329985" y="2019972"/>
            <a:ext cx="387596" cy="202204"/>
          </a:xfrm>
          <a:prstGeom prst="rightArrow">
            <a:avLst>
              <a:gd name="adj1" fmla="val 58851"/>
              <a:gd name="adj2" fmla="val 74907"/>
            </a:avLst>
          </a:prstGeom>
          <a:solidFill>
            <a:srgbClr val="328696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</a:p>
        </p:txBody>
      </p:sp>
      <p:sp>
        <p:nvSpPr>
          <p:cNvPr id="224" name="Shape 224"/>
          <p:cNvSpPr/>
          <p:nvPr/>
        </p:nvSpPr>
        <p:spPr>
          <a:xfrm>
            <a:off x="8479285" y="859611"/>
            <a:ext cx="299823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2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SC</a:t>
            </a:r>
          </a:p>
        </p:txBody>
      </p:sp>
      <p:sp>
        <p:nvSpPr>
          <p:cNvPr id="225" name="Shape 225"/>
          <p:cNvSpPr/>
          <p:nvPr/>
        </p:nvSpPr>
        <p:spPr>
          <a:xfrm>
            <a:off x="5682100" y="910912"/>
            <a:ext cx="170215" cy="1920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6086"/>
                </a:moveTo>
                <a:lnTo>
                  <a:pt x="10153" y="11233"/>
                </a:lnTo>
                <a:lnTo>
                  <a:pt x="10204" y="21600"/>
                </a:lnTo>
                <a:lnTo>
                  <a:pt x="51" y="16453"/>
                </a:lnTo>
                <a:close/>
                <a:moveTo>
                  <a:pt x="21600" y="5937"/>
                </a:moveTo>
                <a:lnTo>
                  <a:pt x="21549" y="16303"/>
                </a:lnTo>
                <a:lnTo>
                  <a:pt x="11396" y="21450"/>
                </a:lnTo>
                <a:lnTo>
                  <a:pt x="11447" y="11084"/>
                </a:lnTo>
                <a:close/>
                <a:moveTo>
                  <a:pt x="10777" y="0"/>
                </a:moveTo>
                <a:lnTo>
                  <a:pt x="20907" y="5182"/>
                </a:lnTo>
                <a:lnTo>
                  <a:pt x="10777" y="10364"/>
                </a:lnTo>
                <a:lnTo>
                  <a:pt x="647" y="518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</a:p>
        </p:txBody>
      </p:sp>
      <p:grpSp>
        <p:nvGrpSpPr>
          <p:cNvPr id="229" name="Group 229"/>
          <p:cNvGrpSpPr/>
          <p:nvPr/>
        </p:nvGrpSpPr>
        <p:grpSpPr>
          <a:xfrm>
            <a:off x="5253351" y="3261488"/>
            <a:ext cx="598964" cy="288824"/>
            <a:chOff x="0" y="0"/>
            <a:chExt cx="598963" cy="288823"/>
          </a:xfrm>
        </p:grpSpPr>
        <p:sp>
          <p:nvSpPr>
            <p:cNvPr id="226" name="Shape 226"/>
            <p:cNvSpPr/>
            <p:nvPr/>
          </p:nvSpPr>
          <p:spPr>
            <a:xfrm>
              <a:off x="195882" y="9729"/>
              <a:ext cx="201274" cy="245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1" fill="norm" stroke="1" extrusionOk="0">
                  <a:moveTo>
                    <a:pt x="11767" y="12451"/>
                  </a:moveTo>
                  <a:lnTo>
                    <a:pt x="19835" y="12451"/>
                  </a:lnTo>
                  <a:lnTo>
                    <a:pt x="19835" y="20151"/>
                  </a:lnTo>
                  <a:lnTo>
                    <a:pt x="11767" y="20151"/>
                  </a:lnTo>
                  <a:close/>
                  <a:moveTo>
                    <a:pt x="1597" y="12451"/>
                  </a:moveTo>
                  <a:lnTo>
                    <a:pt x="9665" y="12451"/>
                  </a:lnTo>
                  <a:lnTo>
                    <a:pt x="9665" y="20151"/>
                  </a:lnTo>
                  <a:lnTo>
                    <a:pt x="1597" y="20151"/>
                  </a:lnTo>
                  <a:close/>
                  <a:moveTo>
                    <a:pt x="6050" y="1492"/>
                  </a:moveTo>
                  <a:cubicBezTo>
                    <a:pt x="5497" y="1441"/>
                    <a:pt x="4954" y="1610"/>
                    <a:pt x="4485" y="2087"/>
                  </a:cubicBezTo>
                  <a:cubicBezTo>
                    <a:pt x="2908" y="3794"/>
                    <a:pt x="5499" y="5196"/>
                    <a:pt x="8367" y="5424"/>
                  </a:cubicBezTo>
                  <a:cubicBezTo>
                    <a:pt x="8777" y="5456"/>
                    <a:pt x="9192" y="5465"/>
                    <a:pt x="9602" y="5447"/>
                  </a:cubicBezTo>
                  <a:cubicBezTo>
                    <a:pt x="9464" y="3766"/>
                    <a:pt x="7710" y="1644"/>
                    <a:pt x="6050" y="1492"/>
                  </a:cubicBezTo>
                  <a:close/>
                  <a:moveTo>
                    <a:pt x="15550" y="1492"/>
                  </a:moveTo>
                  <a:cubicBezTo>
                    <a:pt x="13890" y="1644"/>
                    <a:pt x="12136" y="3766"/>
                    <a:pt x="11998" y="5447"/>
                  </a:cubicBezTo>
                  <a:cubicBezTo>
                    <a:pt x="12408" y="5465"/>
                    <a:pt x="12823" y="5456"/>
                    <a:pt x="13233" y="5424"/>
                  </a:cubicBezTo>
                  <a:cubicBezTo>
                    <a:pt x="16101" y="5196"/>
                    <a:pt x="18692" y="3794"/>
                    <a:pt x="17115" y="2087"/>
                  </a:cubicBezTo>
                  <a:cubicBezTo>
                    <a:pt x="16646" y="1610"/>
                    <a:pt x="16103" y="1441"/>
                    <a:pt x="15550" y="1492"/>
                  </a:cubicBezTo>
                  <a:close/>
                  <a:moveTo>
                    <a:pt x="15832" y="14"/>
                  </a:moveTo>
                  <a:cubicBezTo>
                    <a:pt x="16793" y="-73"/>
                    <a:pt x="17736" y="225"/>
                    <a:pt x="18552" y="1064"/>
                  </a:cubicBezTo>
                  <a:cubicBezTo>
                    <a:pt x="21241" y="4013"/>
                    <a:pt x="16979" y="6431"/>
                    <a:pt x="12118" y="6868"/>
                  </a:cubicBezTo>
                  <a:lnTo>
                    <a:pt x="20505" y="6868"/>
                  </a:lnTo>
                  <a:cubicBezTo>
                    <a:pt x="21110" y="6868"/>
                    <a:pt x="21600" y="7400"/>
                    <a:pt x="21600" y="8056"/>
                  </a:cubicBezTo>
                  <a:lnTo>
                    <a:pt x="21600" y="10882"/>
                  </a:lnTo>
                  <a:lnTo>
                    <a:pt x="11935" y="10882"/>
                  </a:lnTo>
                  <a:lnTo>
                    <a:pt x="11935" y="6902"/>
                  </a:lnTo>
                  <a:lnTo>
                    <a:pt x="11907" y="6907"/>
                  </a:lnTo>
                  <a:lnTo>
                    <a:pt x="11919" y="6960"/>
                  </a:lnTo>
                  <a:cubicBezTo>
                    <a:pt x="11547" y="6977"/>
                    <a:pt x="11173" y="6981"/>
                    <a:pt x="10799" y="6940"/>
                  </a:cubicBezTo>
                  <a:cubicBezTo>
                    <a:pt x="10426" y="6981"/>
                    <a:pt x="10052" y="6977"/>
                    <a:pt x="9681" y="6960"/>
                  </a:cubicBezTo>
                  <a:lnTo>
                    <a:pt x="9696" y="6908"/>
                  </a:lnTo>
                  <a:lnTo>
                    <a:pt x="9665" y="6902"/>
                  </a:lnTo>
                  <a:lnTo>
                    <a:pt x="9665" y="10882"/>
                  </a:lnTo>
                  <a:lnTo>
                    <a:pt x="0" y="10882"/>
                  </a:lnTo>
                  <a:lnTo>
                    <a:pt x="0" y="8056"/>
                  </a:lnTo>
                  <a:cubicBezTo>
                    <a:pt x="0" y="7400"/>
                    <a:pt x="490" y="6868"/>
                    <a:pt x="1095" y="6868"/>
                  </a:cubicBezTo>
                  <a:lnTo>
                    <a:pt x="9482" y="6868"/>
                  </a:lnTo>
                  <a:cubicBezTo>
                    <a:pt x="4621" y="6431"/>
                    <a:pt x="359" y="4013"/>
                    <a:pt x="3048" y="1064"/>
                  </a:cubicBezTo>
                  <a:cubicBezTo>
                    <a:pt x="5491" y="-1449"/>
                    <a:pt x="9070" y="893"/>
                    <a:pt x="10846" y="3883"/>
                  </a:cubicBezTo>
                  <a:cubicBezTo>
                    <a:pt x="11958" y="1873"/>
                    <a:pt x="13929" y="187"/>
                    <a:pt x="15832" y="1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uFillTx/>
                </a:defRPr>
              </a:pPr>
            </a:p>
          </p:txBody>
        </p:sp>
        <p:sp>
          <p:nvSpPr>
            <p:cNvPr id="227" name="Shape 227"/>
            <p:cNvSpPr/>
            <p:nvPr/>
          </p:nvSpPr>
          <p:spPr>
            <a:xfrm>
              <a:off x="-1" y="0"/>
              <a:ext cx="207974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uFillTx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FFFFFF"/>
                  </a:solidFill>
                </a:rPr>
                <a:t>+</a:t>
              </a:r>
            </a:p>
          </p:txBody>
        </p:sp>
        <p:sp>
          <p:nvSpPr>
            <p:cNvPr id="228" name="Shape 228"/>
            <p:cNvSpPr/>
            <p:nvPr/>
          </p:nvSpPr>
          <p:spPr>
            <a:xfrm>
              <a:off x="390990" y="0"/>
              <a:ext cx="207974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uFillTx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FFFFFF"/>
                  </a:solidFill>
                </a:rPr>
                <a:t>=</a:t>
              </a:r>
            </a:p>
          </p:txBody>
        </p:sp>
      </p:grpSp>
      <p:sp>
        <p:nvSpPr>
          <p:cNvPr id="230" name="Shape 230"/>
          <p:cNvSpPr/>
          <p:nvPr/>
        </p:nvSpPr>
        <p:spPr>
          <a:xfrm rot="18900000">
            <a:off x="5833349" y="3301035"/>
            <a:ext cx="190952" cy="190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945"/>
                </a:moveTo>
                <a:cubicBezTo>
                  <a:pt x="0" y="8165"/>
                  <a:pt x="3875" y="4290"/>
                  <a:pt x="8655" y="4290"/>
                </a:cubicBezTo>
                <a:cubicBezTo>
                  <a:pt x="12970" y="4290"/>
                  <a:pt x="17285" y="2860"/>
                  <a:pt x="21600" y="0"/>
                </a:cubicBezTo>
                <a:cubicBezTo>
                  <a:pt x="18740" y="4315"/>
                  <a:pt x="17310" y="8630"/>
                  <a:pt x="17310" y="12945"/>
                </a:cubicBezTo>
                <a:cubicBezTo>
                  <a:pt x="17310" y="17725"/>
                  <a:pt x="13435" y="21600"/>
                  <a:pt x="8655" y="21600"/>
                </a:cubicBezTo>
                <a:cubicBezTo>
                  <a:pt x="3875" y="21600"/>
                  <a:pt x="0" y="17725"/>
                  <a:pt x="0" y="1294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</a:p>
        </p:txBody>
      </p:sp>
      <p:sp>
        <p:nvSpPr>
          <p:cNvPr id="231" name="Shape 231"/>
          <p:cNvSpPr/>
          <p:nvPr/>
        </p:nvSpPr>
        <p:spPr>
          <a:xfrm rot="18900000">
            <a:off x="5973670" y="901902"/>
            <a:ext cx="190952" cy="190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945"/>
                </a:moveTo>
                <a:cubicBezTo>
                  <a:pt x="0" y="8165"/>
                  <a:pt x="3875" y="4290"/>
                  <a:pt x="8655" y="4290"/>
                </a:cubicBezTo>
                <a:cubicBezTo>
                  <a:pt x="12970" y="4290"/>
                  <a:pt x="17285" y="2860"/>
                  <a:pt x="21600" y="0"/>
                </a:cubicBezTo>
                <a:cubicBezTo>
                  <a:pt x="18740" y="4315"/>
                  <a:pt x="17310" y="8630"/>
                  <a:pt x="17310" y="12945"/>
                </a:cubicBezTo>
                <a:cubicBezTo>
                  <a:pt x="17310" y="17725"/>
                  <a:pt x="13435" y="21600"/>
                  <a:pt x="8655" y="21600"/>
                </a:cubicBezTo>
                <a:cubicBezTo>
                  <a:pt x="3875" y="21600"/>
                  <a:pt x="0" y="17725"/>
                  <a:pt x="0" y="1294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</a:p>
        </p:txBody>
      </p:sp>
      <p:sp>
        <p:nvSpPr>
          <p:cNvPr id="232" name="Shape 232"/>
          <p:cNvSpPr/>
          <p:nvPr>
            <p:ph type="title" idx="4294967295"/>
          </p:nvPr>
        </p:nvSpPr>
        <p:spPr>
          <a:xfrm>
            <a:off x="231245" y="131534"/>
            <a:ext cx="8410576" cy="46037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7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7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</a:rPr>
              <a:t>Pushing an application</a:t>
            </a:r>
          </a:p>
        </p:txBody>
      </p:sp>
    </p:spTree>
  </p:cSld>
  <p:clrMapOvr>
    <a:masterClrMapping/>
  </p:clrMapOvr>
  <p:transition spd="slow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nodeType="afterEffect" presetClass="entr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2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nodeType="afterEffect" presetClass="entr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nodeType="afterEffect" presetClass="entr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9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nodeType="clickEffect" presetClass="entr" presetSubtype="0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1000"/>
                                        <p:tgtEl>
                                          <p:spTgt spid="2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Class="entr" presetSubtype="0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1000"/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nodeType="clickEffect" presetClass="entr" presetSubtype="0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1000"/>
                                        <p:tgtEl>
                                          <p:spTgt spid="2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nodeType="afterEffect" presetClass="entr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6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nodeType="afterEffect" presetClass="entr" presetSubtype="2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4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nodeType="afterEffect" presetClass="entr" presetSubtype="0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4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presetClass="entr" presetSubtype="0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9" dur="1000"/>
                                        <p:tgtEl>
                                          <p:spTgt spid="2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nodeType="afterEffect" presetClass="entr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nodeType="afterEffect" presetClass="entr" presetSubtype="8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56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nodeType="afterEffect" presetClass="entr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nodeType="clickEffect" presetClass="entr" presetSubtype="0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2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4" dur="1000"/>
                                        <p:tgtEl>
                                          <p:spTgt spid="2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nodeType="afterEffect" presetClass="entr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9" grpId="3"/>
      <p:bldP build="whole" bldLvl="1" animBg="1" rev="0" advAuto="0" spid="224" grpId="8"/>
      <p:bldP build="whole" bldLvl="1" animBg="1" rev="0" advAuto="0" spid="230" grpId="11"/>
      <p:bldP build="whole" bldLvl="1" animBg="1" rev="0" advAuto="0" spid="225" grpId="9"/>
      <p:bldP build="whole" bldLvl="1" animBg="1" rev="0" advAuto="0" spid="229" grpId="10"/>
      <p:bldP build="whole" bldLvl="1" animBg="1" rev="0" advAuto="0" spid="223" grpId="7"/>
      <p:bldP build="p" bldLvl="5" animBg="1" rev="0" advAuto="0" spid="216" grpId="5"/>
      <p:bldP build="whole" bldLvl="1" animBg="1" rev="0" advAuto="0" spid="222" grpId="6"/>
      <p:bldP build="whole" bldLvl="1" animBg="1" rev="0" advAuto="0" spid="231" grpId="12"/>
      <p:bldP build="whole" bldLvl="1" animBg="1" rev="0" advAuto="0" spid="220" grpId="4"/>
      <p:bldP build="whole" bldLvl="1" animBg="1" rev="0" advAuto="0" spid="217" grpId="1"/>
      <p:bldP build="whole" bldLvl="1" animBg="1" rev="0" advAuto="0" spid="221" grpId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</a:fld>
          </a:p>
        </p:txBody>
      </p:sp>
      <p:sp>
        <p:nvSpPr>
          <p:cNvPr id="962" name="Shape 962"/>
          <p:cNvSpPr/>
          <p:nvPr/>
        </p:nvSpPr>
        <p:spPr>
          <a:xfrm>
            <a:off x="22893" y="1065775"/>
            <a:ext cx="2455402" cy="3451445"/>
          </a:xfrm>
          <a:prstGeom prst="roundRect">
            <a:avLst>
              <a:gd name="adj" fmla="val 4969"/>
            </a:avLst>
          </a:prstGeom>
          <a:gradFill>
            <a:gsLst>
              <a:gs pos="0">
                <a:srgbClr val="DDDDDD">
                  <a:alpha val="73921"/>
                </a:srgbClr>
              </a:gs>
              <a:gs pos="100000">
                <a:srgbClr val="FFFFFF">
                  <a:alpha val="73921"/>
                </a:srgbClr>
              </a:gs>
            </a:gsLst>
            <a:lin ang="20987188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963" name="Shape 963"/>
          <p:cNvSpPr/>
          <p:nvPr>
            <p:ph type="title" idx="4294967295"/>
          </p:nvPr>
        </p:nvSpPr>
        <p:spPr>
          <a:xfrm>
            <a:off x="371715" y="249538"/>
            <a:ext cx="8410576" cy="533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</a:rPr>
              <a:t>Ops Manager + BOSH</a:t>
            </a:r>
          </a:p>
        </p:txBody>
      </p:sp>
      <p:sp>
        <p:nvSpPr>
          <p:cNvPr id="964" name="Shape 964"/>
          <p:cNvSpPr/>
          <p:nvPr/>
        </p:nvSpPr>
        <p:spPr>
          <a:xfrm>
            <a:off x="3093415" y="1080848"/>
            <a:ext cx="3586426" cy="3421299"/>
          </a:xfrm>
          <a:prstGeom prst="roundRect">
            <a:avLst>
              <a:gd name="adj" fmla="val 1485"/>
            </a:avLst>
          </a:prstGeom>
          <a:ln w="25400">
            <a:solidFill>
              <a:srgbClr val="29756E"/>
            </a:solidFill>
            <a:round/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1024" name="Shape 1024"/>
          <p:cNvSpPr/>
          <p:nvPr/>
        </p:nvSpPr>
        <p:spPr>
          <a:xfrm>
            <a:off x="3120239" y="2231654"/>
            <a:ext cx="1580912" cy="3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19050">
            <a:solidFill>
              <a:srgbClr val="535353"/>
            </a:solidFill>
            <a:tailEnd type="triangle"/>
          </a:ln>
        </p:spPr>
        <p:txBody>
          <a:bodyPr/>
          <a:lstStyle/>
          <a:p>
            <a:pPr lvl="0"/>
          </a:p>
        </p:txBody>
      </p:sp>
      <p:sp>
        <p:nvSpPr>
          <p:cNvPr id="966" name="Shape 966"/>
          <p:cNvSpPr/>
          <p:nvPr/>
        </p:nvSpPr>
        <p:spPr>
          <a:xfrm flipV="1">
            <a:off x="4529886" y="2419053"/>
            <a:ext cx="202248" cy="202248"/>
          </a:xfrm>
          <a:prstGeom prst="line">
            <a:avLst/>
          </a:prstGeom>
          <a:ln w="19050">
            <a:solidFill>
              <a:srgbClr val="535353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967" name="Shape 967"/>
          <p:cNvSpPr/>
          <p:nvPr/>
        </p:nvSpPr>
        <p:spPr>
          <a:xfrm>
            <a:off x="4525596" y="1863592"/>
            <a:ext cx="193360" cy="193360"/>
          </a:xfrm>
          <a:prstGeom prst="line">
            <a:avLst/>
          </a:prstGeom>
          <a:ln w="19050">
            <a:solidFill>
              <a:srgbClr val="535353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968" name="Shape 968"/>
          <p:cNvSpPr/>
          <p:nvPr/>
        </p:nvSpPr>
        <p:spPr>
          <a:xfrm>
            <a:off x="3202374" y="2512456"/>
            <a:ext cx="1451970" cy="387176"/>
          </a:xfrm>
          <a:prstGeom prst="roundRect">
            <a:avLst>
              <a:gd name="adj" fmla="val 13038"/>
            </a:avLst>
          </a:prstGeom>
          <a:solidFill>
            <a:srgbClr val="545454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Blobstore</a:t>
            </a:r>
          </a:p>
        </p:txBody>
      </p:sp>
      <p:sp>
        <p:nvSpPr>
          <p:cNvPr id="969" name="Shape 969"/>
          <p:cNvSpPr/>
          <p:nvPr/>
        </p:nvSpPr>
        <p:spPr>
          <a:xfrm>
            <a:off x="3252005" y="2598185"/>
            <a:ext cx="206830" cy="215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228"/>
                </a:moveTo>
                <a:cubicBezTo>
                  <a:pt x="0" y="13862"/>
                  <a:pt x="4835" y="15186"/>
                  <a:pt x="10800" y="15186"/>
                </a:cubicBezTo>
                <a:cubicBezTo>
                  <a:pt x="16765" y="15186"/>
                  <a:pt x="21600" y="13862"/>
                  <a:pt x="21600" y="12228"/>
                </a:cubicBezTo>
                <a:lnTo>
                  <a:pt x="21600" y="18660"/>
                </a:lnTo>
                <a:lnTo>
                  <a:pt x="21593" y="18660"/>
                </a:lnTo>
                <a:cubicBezTo>
                  <a:pt x="21563" y="20285"/>
                  <a:pt x="16742" y="21600"/>
                  <a:pt x="10800" y="21600"/>
                </a:cubicBezTo>
                <a:cubicBezTo>
                  <a:pt x="4858" y="21600"/>
                  <a:pt x="37" y="20285"/>
                  <a:pt x="7" y="18660"/>
                </a:cubicBezTo>
                <a:lnTo>
                  <a:pt x="0" y="18660"/>
                </a:lnTo>
                <a:lnTo>
                  <a:pt x="0" y="18641"/>
                </a:lnTo>
                <a:close/>
                <a:moveTo>
                  <a:pt x="0" y="4106"/>
                </a:moveTo>
                <a:cubicBezTo>
                  <a:pt x="0" y="5740"/>
                  <a:pt x="4835" y="7065"/>
                  <a:pt x="10800" y="7065"/>
                </a:cubicBezTo>
                <a:cubicBezTo>
                  <a:pt x="16765" y="7065"/>
                  <a:pt x="21600" y="5740"/>
                  <a:pt x="21600" y="4106"/>
                </a:cubicBezTo>
                <a:lnTo>
                  <a:pt x="21600" y="10538"/>
                </a:lnTo>
                <a:lnTo>
                  <a:pt x="21593" y="10538"/>
                </a:lnTo>
                <a:cubicBezTo>
                  <a:pt x="21563" y="12164"/>
                  <a:pt x="16742" y="13478"/>
                  <a:pt x="10800" y="13478"/>
                </a:cubicBezTo>
                <a:cubicBezTo>
                  <a:pt x="4858" y="13478"/>
                  <a:pt x="37" y="12164"/>
                  <a:pt x="7" y="10538"/>
                </a:cubicBezTo>
                <a:lnTo>
                  <a:pt x="0" y="10538"/>
                </a:lnTo>
                <a:lnTo>
                  <a:pt x="0" y="10520"/>
                </a:lnTo>
                <a:close/>
                <a:moveTo>
                  <a:pt x="10800" y="0"/>
                </a:moveTo>
                <a:cubicBezTo>
                  <a:pt x="16437" y="0"/>
                  <a:pt x="21006" y="1252"/>
                  <a:pt x="21006" y="2796"/>
                </a:cubicBezTo>
                <a:cubicBezTo>
                  <a:pt x="21006" y="4340"/>
                  <a:pt x="16437" y="5592"/>
                  <a:pt x="10800" y="5592"/>
                </a:cubicBezTo>
                <a:cubicBezTo>
                  <a:pt x="5163" y="5592"/>
                  <a:pt x="594" y="4340"/>
                  <a:pt x="594" y="2796"/>
                </a:cubicBezTo>
                <a:cubicBezTo>
                  <a:pt x="594" y="1252"/>
                  <a:pt x="5163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</a:p>
        </p:txBody>
      </p:sp>
      <p:pic>
        <p:nvPicPr>
          <p:cNvPr id="970" name="droppedImage.png"/>
          <p:cNvPicPr/>
          <p:nvPr/>
        </p:nvPicPr>
        <p:blipFill>
          <a:blip r:embed="rId2">
            <a:extLst/>
          </a:blip>
          <a:srcRect l="3267" t="13725" r="13071" b="40958"/>
          <a:stretch>
            <a:fillRect/>
          </a:stretch>
        </p:blipFill>
        <p:spPr>
          <a:xfrm>
            <a:off x="5535236" y="1106714"/>
            <a:ext cx="1023765" cy="554540"/>
          </a:xfrm>
          <a:prstGeom prst="rect">
            <a:avLst/>
          </a:prstGeom>
          <a:ln w="3175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971" name="Shape 971"/>
          <p:cNvSpPr/>
          <p:nvPr/>
        </p:nvSpPr>
        <p:spPr>
          <a:xfrm>
            <a:off x="5778094" y="1599260"/>
            <a:ext cx="66659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rgbClr val="535353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535353"/>
                </a:solidFill>
                <a:uFill>
                  <a:solidFill>
                    <a:srgbClr val="4D4D4D"/>
                  </a:solidFill>
                </a:uFill>
              </a:rPr>
              <a:t>BOSH</a:t>
            </a:r>
          </a:p>
        </p:txBody>
      </p:sp>
      <p:sp>
        <p:nvSpPr>
          <p:cNvPr id="972" name="Shape 972"/>
          <p:cNvSpPr/>
          <p:nvPr/>
        </p:nvSpPr>
        <p:spPr>
          <a:xfrm>
            <a:off x="3202374" y="3519141"/>
            <a:ext cx="1303646" cy="631429"/>
          </a:xfrm>
          <a:prstGeom prst="roundRect">
            <a:avLst>
              <a:gd name="adj" fmla="val 7994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  <a:latin typeface="Avenir Next"/>
                <a:ea typeface="Avenir Next"/>
                <a:cs typeface="Avenir Next"/>
                <a:sym typeface="Avenir Next"/>
              </a:rPr>
              <a:t>        Health </a:t>
            </a:r>
            <a:endParaRPr sz="1600">
              <a:solidFill>
                <a:srgbClr val="FFFFFF"/>
              </a:solidFill>
              <a:uFill>
                <a:solidFill>
                  <a:srgbClr val="4D4D4D"/>
                </a:solidFill>
              </a:uFill>
              <a:latin typeface="Avenir Next"/>
              <a:ea typeface="Avenir Next"/>
              <a:cs typeface="Avenir Next"/>
              <a:sym typeface="Avenir Next"/>
            </a:endParaRP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  <a:latin typeface="Avenir Next"/>
                <a:ea typeface="Avenir Next"/>
                <a:cs typeface="Avenir Next"/>
                <a:sym typeface="Avenir Next"/>
              </a:rPr>
              <a:t>        Monitor</a:t>
            </a:r>
          </a:p>
        </p:txBody>
      </p:sp>
      <p:pic>
        <p:nvPicPr>
          <p:cNvPr id="973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02503" y="3649651"/>
            <a:ext cx="241301" cy="227107"/>
          </a:xfrm>
          <a:prstGeom prst="rect">
            <a:avLst/>
          </a:prstGeom>
          <a:ln w="3175">
            <a:miter lim="400000"/>
          </a:ln>
        </p:spPr>
      </p:pic>
      <p:sp>
        <p:nvSpPr>
          <p:cNvPr id="974" name="Shape 974"/>
          <p:cNvSpPr/>
          <p:nvPr/>
        </p:nvSpPr>
        <p:spPr>
          <a:xfrm>
            <a:off x="3202374" y="1621837"/>
            <a:ext cx="1451970" cy="387176"/>
          </a:xfrm>
          <a:prstGeom prst="roundRect">
            <a:avLst>
              <a:gd name="adj" fmla="val 13038"/>
            </a:avLst>
          </a:prstGeom>
          <a:solidFill>
            <a:srgbClr val="545454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DB</a:t>
            </a:r>
          </a:p>
        </p:txBody>
      </p:sp>
      <p:sp>
        <p:nvSpPr>
          <p:cNvPr id="975" name="Shape 975"/>
          <p:cNvSpPr/>
          <p:nvPr/>
        </p:nvSpPr>
        <p:spPr>
          <a:xfrm>
            <a:off x="3252005" y="1681953"/>
            <a:ext cx="206830" cy="215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228"/>
                </a:moveTo>
                <a:cubicBezTo>
                  <a:pt x="0" y="13862"/>
                  <a:pt x="4835" y="15186"/>
                  <a:pt x="10800" y="15186"/>
                </a:cubicBezTo>
                <a:cubicBezTo>
                  <a:pt x="16765" y="15186"/>
                  <a:pt x="21600" y="13862"/>
                  <a:pt x="21600" y="12228"/>
                </a:cubicBezTo>
                <a:lnTo>
                  <a:pt x="21600" y="18660"/>
                </a:lnTo>
                <a:lnTo>
                  <a:pt x="21593" y="18660"/>
                </a:lnTo>
                <a:cubicBezTo>
                  <a:pt x="21563" y="20285"/>
                  <a:pt x="16742" y="21600"/>
                  <a:pt x="10800" y="21600"/>
                </a:cubicBezTo>
                <a:cubicBezTo>
                  <a:pt x="4858" y="21600"/>
                  <a:pt x="37" y="20285"/>
                  <a:pt x="7" y="18660"/>
                </a:cubicBezTo>
                <a:lnTo>
                  <a:pt x="0" y="18660"/>
                </a:lnTo>
                <a:lnTo>
                  <a:pt x="0" y="18641"/>
                </a:lnTo>
                <a:close/>
                <a:moveTo>
                  <a:pt x="0" y="4106"/>
                </a:moveTo>
                <a:cubicBezTo>
                  <a:pt x="0" y="5740"/>
                  <a:pt x="4835" y="7065"/>
                  <a:pt x="10800" y="7065"/>
                </a:cubicBezTo>
                <a:cubicBezTo>
                  <a:pt x="16765" y="7065"/>
                  <a:pt x="21600" y="5740"/>
                  <a:pt x="21600" y="4106"/>
                </a:cubicBezTo>
                <a:lnTo>
                  <a:pt x="21600" y="10538"/>
                </a:lnTo>
                <a:lnTo>
                  <a:pt x="21593" y="10538"/>
                </a:lnTo>
                <a:cubicBezTo>
                  <a:pt x="21563" y="12164"/>
                  <a:pt x="16742" y="13478"/>
                  <a:pt x="10800" y="13478"/>
                </a:cubicBezTo>
                <a:cubicBezTo>
                  <a:pt x="4858" y="13478"/>
                  <a:pt x="37" y="12164"/>
                  <a:pt x="7" y="10538"/>
                </a:cubicBezTo>
                <a:lnTo>
                  <a:pt x="0" y="10538"/>
                </a:lnTo>
                <a:lnTo>
                  <a:pt x="0" y="10520"/>
                </a:lnTo>
                <a:close/>
                <a:moveTo>
                  <a:pt x="10800" y="0"/>
                </a:moveTo>
                <a:cubicBezTo>
                  <a:pt x="16437" y="0"/>
                  <a:pt x="21006" y="1252"/>
                  <a:pt x="21006" y="2796"/>
                </a:cubicBezTo>
                <a:cubicBezTo>
                  <a:pt x="21006" y="4340"/>
                  <a:pt x="16437" y="5592"/>
                  <a:pt x="10800" y="5592"/>
                </a:cubicBezTo>
                <a:cubicBezTo>
                  <a:pt x="5163" y="5592"/>
                  <a:pt x="594" y="4340"/>
                  <a:pt x="594" y="2796"/>
                </a:cubicBezTo>
                <a:cubicBezTo>
                  <a:pt x="594" y="1252"/>
                  <a:pt x="5163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Tx/>
              </a:defRPr>
            </a:pPr>
          </a:p>
        </p:txBody>
      </p:sp>
      <p:sp>
        <p:nvSpPr>
          <p:cNvPr id="976" name="Shape 976"/>
          <p:cNvSpPr/>
          <p:nvPr/>
        </p:nvSpPr>
        <p:spPr>
          <a:xfrm>
            <a:off x="404889" y="1846262"/>
            <a:ext cx="1023938" cy="776288"/>
          </a:xfrm>
          <a:prstGeom prst="rightArrow">
            <a:avLst>
              <a:gd name="adj1" fmla="val 72086"/>
              <a:gd name="adj2" fmla="val 41820"/>
            </a:avLst>
          </a:prstGeom>
          <a:solidFill>
            <a:srgbClr val="66ADA7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</a:p>
        </p:txBody>
      </p:sp>
      <p:pic>
        <p:nvPicPr>
          <p:cNvPr id="977" name="image13.png" descr="ICON_Person_Q308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832" y="1808162"/>
            <a:ext cx="438151" cy="776288"/>
          </a:xfrm>
          <a:prstGeom prst="rect">
            <a:avLst/>
          </a:prstGeom>
          <a:ln w="12700">
            <a:miter lim="400000"/>
          </a:ln>
        </p:spPr>
      </p:pic>
      <p:sp>
        <p:nvSpPr>
          <p:cNvPr id="978" name="Shape 978"/>
          <p:cNvSpPr/>
          <p:nvPr/>
        </p:nvSpPr>
        <p:spPr>
          <a:xfrm>
            <a:off x="417589" y="2001381"/>
            <a:ext cx="1023938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rPr>
              <a:t>Deploy my</a:t>
            </a:r>
            <a:endParaRPr sz="1200">
              <a:solidFill>
                <a:srgbClr val="FFFFFF"/>
              </a:solidFill>
              <a:latin typeface="Avenir Next"/>
              <a:ea typeface="Avenir Next"/>
              <a:cs typeface="Avenir Next"/>
              <a:sym typeface="Avenir Next"/>
            </a:endParaRP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2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rPr>
              <a:t>Services</a:t>
            </a:r>
          </a:p>
        </p:txBody>
      </p:sp>
      <p:sp>
        <p:nvSpPr>
          <p:cNvPr id="979" name="Shape 979"/>
          <p:cNvSpPr/>
          <p:nvPr/>
        </p:nvSpPr>
        <p:spPr>
          <a:xfrm>
            <a:off x="6701703" y="1065775"/>
            <a:ext cx="2379906" cy="3451445"/>
          </a:xfrm>
          <a:prstGeom prst="roundRect">
            <a:avLst>
              <a:gd name="adj" fmla="val 2135"/>
            </a:avLst>
          </a:prstGeom>
          <a:solidFill>
            <a:srgbClr val="A7A7A7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>
            <a:lvl1pPr algn="r">
              <a:defRPr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</a:t>
            </a:r>
          </a:p>
        </p:txBody>
      </p:sp>
      <p:sp>
        <p:nvSpPr>
          <p:cNvPr id="980" name="Shape 980"/>
          <p:cNvSpPr/>
          <p:nvPr/>
        </p:nvSpPr>
        <p:spPr>
          <a:xfrm>
            <a:off x="6766258" y="1806503"/>
            <a:ext cx="2250796" cy="893985"/>
          </a:xfrm>
          <a:prstGeom prst="roundRect">
            <a:avLst>
              <a:gd name="adj" fmla="val 4579"/>
            </a:avLst>
          </a:prstGeom>
          <a:solidFill>
            <a:srgbClr val="29756E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808080">
                <a:alpha val="34999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b="1" sz="1200">
                <a:solidFill>
                  <a:srgbClr val="FFFFFF"/>
                </a:solidFill>
                <a:uFillTx/>
              </a:defRPr>
            </a:pPr>
          </a:p>
        </p:txBody>
      </p:sp>
      <p:sp>
        <p:nvSpPr>
          <p:cNvPr id="981" name="Shape 981"/>
          <p:cNvSpPr/>
          <p:nvPr/>
        </p:nvSpPr>
        <p:spPr>
          <a:xfrm>
            <a:off x="6903411" y="2209343"/>
            <a:ext cx="1224551" cy="274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500">
                <a:solidFill>
                  <a:srgbClr val="FFFFFF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FFFFFF"/>
                </a:solidFill>
              </a:rPr>
              <a:t>Worker VMs</a:t>
            </a:r>
          </a:p>
        </p:txBody>
      </p:sp>
      <p:grpSp>
        <p:nvGrpSpPr>
          <p:cNvPr id="988" name="Group 988"/>
          <p:cNvGrpSpPr/>
          <p:nvPr/>
        </p:nvGrpSpPr>
        <p:grpSpPr>
          <a:xfrm>
            <a:off x="8264947" y="1876806"/>
            <a:ext cx="649948" cy="753379"/>
            <a:chOff x="0" y="0"/>
            <a:chExt cx="649947" cy="753377"/>
          </a:xfrm>
        </p:grpSpPr>
        <p:pic>
          <p:nvPicPr>
            <p:cNvPr id="982" name="image26.png" descr="ICON_VM_basic_label_Q308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185425"/>
              <a:ext cx="313069" cy="3669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83" name="image26.png" descr="ICON_VM_basic_label_Q308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67319" y="285928"/>
              <a:ext cx="313069" cy="3669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84" name="image26.png" descr="ICON_VM_basic_label_Q308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34638" y="386432"/>
              <a:ext cx="313069" cy="3669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85" name="image26.png" descr="ICON_VM_basic_label_Q308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240" y="0"/>
              <a:ext cx="313069" cy="3669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86" name="image26.png" descr="ICON_VM_basic_label_Q308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69559" y="100503"/>
              <a:ext cx="313069" cy="3669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87" name="image26.png" descr="ICON_VM_basic_label_Q308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36879" y="201006"/>
              <a:ext cx="313069" cy="3669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89" name="Shape 989"/>
          <p:cNvSpPr/>
          <p:nvPr/>
        </p:nvSpPr>
        <p:spPr>
          <a:xfrm>
            <a:off x="6587969" y="2243967"/>
            <a:ext cx="207368" cy="1"/>
          </a:xfrm>
          <a:prstGeom prst="line">
            <a:avLst/>
          </a:prstGeom>
          <a:ln w="19050">
            <a:solidFill>
              <a:srgbClr val="535353"/>
            </a:solidFill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990" name="Shape 990"/>
          <p:cNvSpPr/>
          <p:nvPr/>
        </p:nvSpPr>
        <p:spPr>
          <a:xfrm>
            <a:off x="7758171" y="2736188"/>
            <a:ext cx="1" cy="305678"/>
          </a:xfrm>
          <a:prstGeom prst="line">
            <a:avLst/>
          </a:prstGeom>
          <a:ln w="19050">
            <a:solidFill>
              <a:srgbClr val="535353"/>
            </a:solidFill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grpSp>
        <p:nvGrpSpPr>
          <p:cNvPr id="995" name="Group 995"/>
          <p:cNvGrpSpPr/>
          <p:nvPr/>
        </p:nvGrpSpPr>
        <p:grpSpPr>
          <a:xfrm>
            <a:off x="6820551" y="3043657"/>
            <a:ext cx="2199589" cy="682399"/>
            <a:chOff x="0" y="0"/>
            <a:chExt cx="2199587" cy="682397"/>
          </a:xfrm>
        </p:grpSpPr>
        <p:sp>
          <p:nvSpPr>
            <p:cNvPr id="991" name="Shape 991"/>
            <p:cNvSpPr/>
            <p:nvPr/>
          </p:nvSpPr>
          <p:spPr>
            <a:xfrm>
              <a:off x="0" y="0"/>
              <a:ext cx="2199588" cy="682398"/>
            </a:xfrm>
            <a:prstGeom prst="roundRect">
              <a:avLst>
                <a:gd name="adj" fmla="val 4579"/>
              </a:avLst>
            </a:prstGeom>
            <a:solidFill>
              <a:srgbClr val="29756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808080">
                  <a:alpha val="34999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b="1" sz="1200">
                  <a:solidFill>
                    <a:srgbClr val="FFFFFF"/>
                  </a:solidFill>
                  <a:uFillTx/>
                </a:defRPr>
              </a:pPr>
            </a:p>
          </p:txBody>
        </p:sp>
        <p:sp>
          <p:nvSpPr>
            <p:cNvPr id="992" name="Shape 992"/>
            <p:cNvSpPr/>
            <p:nvPr/>
          </p:nvSpPr>
          <p:spPr>
            <a:xfrm>
              <a:off x="41350" y="19884"/>
              <a:ext cx="2046145" cy="1717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1200">
                  <a:solidFill>
                    <a:srgbClr val="FFFFFF"/>
                  </a:solidFill>
                  <a:uFillTx/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Messaging</a:t>
              </a:r>
            </a:p>
          </p:txBody>
        </p:sp>
        <p:pic>
          <p:nvPicPr>
            <p:cNvPr id="993" name="image10.png" descr="ICON_VM_basic_label_Q308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692456" y="170944"/>
              <a:ext cx="404363" cy="473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94" name="Shape 994"/>
            <p:cNvSpPr/>
            <p:nvPr/>
          </p:nvSpPr>
          <p:spPr>
            <a:xfrm rot="11254553">
              <a:off x="47521" y="196909"/>
              <a:ext cx="202002" cy="178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37" h="20870" fill="norm" stroke="1" extrusionOk="0">
                  <a:moveTo>
                    <a:pt x="5461" y="14219"/>
                  </a:moveTo>
                  <a:cubicBezTo>
                    <a:pt x="6370" y="14080"/>
                    <a:pt x="7008" y="13119"/>
                    <a:pt x="6887" y="12073"/>
                  </a:cubicBezTo>
                  <a:cubicBezTo>
                    <a:pt x="6766" y="11027"/>
                    <a:pt x="5932" y="10292"/>
                    <a:pt x="5024" y="10431"/>
                  </a:cubicBezTo>
                  <a:cubicBezTo>
                    <a:pt x="4115" y="10570"/>
                    <a:pt x="3477" y="11531"/>
                    <a:pt x="3598" y="12577"/>
                  </a:cubicBezTo>
                  <a:cubicBezTo>
                    <a:pt x="3719" y="13623"/>
                    <a:pt x="4553" y="14358"/>
                    <a:pt x="5461" y="14219"/>
                  </a:cubicBezTo>
                  <a:close/>
                  <a:moveTo>
                    <a:pt x="10425" y="13459"/>
                  </a:moveTo>
                  <a:cubicBezTo>
                    <a:pt x="11333" y="13320"/>
                    <a:pt x="11971" y="12359"/>
                    <a:pt x="11851" y="11313"/>
                  </a:cubicBezTo>
                  <a:cubicBezTo>
                    <a:pt x="11730" y="10267"/>
                    <a:pt x="10896" y="9532"/>
                    <a:pt x="9987" y="9671"/>
                  </a:cubicBezTo>
                  <a:cubicBezTo>
                    <a:pt x="9079" y="9810"/>
                    <a:pt x="8441" y="10771"/>
                    <a:pt x="8561" y="11817"/>
                  </a:cubicBezTo>
                  <a:cubicBezTo>
                    <a:pt x="8682" y="12863"/>
                    <a:pt x="9516" y="13598"/>
                    <a:pt x="10425" y="13459"/>
                  </a:cubicBezTo>
                  <a:close/>
                  <a:moveTo>
                    <a:pt x="15388" y="12698"/>
                  </a:moveTo>
                  <a:cubicBezTo>
                    <a:pt x="16297" y="12559"/>
                    <a:pt x="16935" y="11599"/>
                    <a:pt x="16814" y="10553"/>
                  </a:cubicBezTo>
                  <a:cubicBezTo>
                    <a:pt x="16693" y="9507"/>
                    <a:pt x="15859" y="8771"/>
                    <a:pt x="14951" y="8911"/>
                  </a:cubicBezTo>
                  <a:cubicBezTo>
                    <a:pt x="14043" y="9050"/>
                    <a:pt x="13404" y="10010"/>
                    <a:pt x="13525" y="11056"/>
                  </a:cubicBezTo>
                  <a:cubicBezTo>
                    <a:pt x="13646" y="12102"/>
                    <a:pt x="14480" y="12838"/>
                    <a:pt x="15388" y="12698"/>
                  </a:cubicBezTo>
                  <a:close/>
                  <a:moveTo>
                    <a:pt x="11333" y="20736"/>
                  </a:moveTo>
                  <a:cubicBezTo>
                    <a:pt x="5692" y="21600"/>
                    <a:pt x="644" y="18177"/>
                    <a:pt x="56" y="13092"/>
                  </a:cubicBezTo>
                  <a:cubicBezTo>
                    <a:pt x="-531" y="8006"/>
                    <a:pt x="3565" y="3182"/>
                    <a:pt x="9205" y="2319"/>
                  </a:cubicBezTo>
                  <a:cubicBezTo>
                    <a:pt x="10331" y="2146"/>
                    <a:pt x="11433" y="2144"/>
                    <a:pt x="12475" y="2337"/>
                  </a:cubicBezTo>
                  <a:cubicBezTo>
                    <a:pt x="14907" y="2290"/>
                    <a:pt x="17337" y="1504"/>
                    <a:pt x="19768" y="0"/>
                  </a:cubicBezTo>
                  <a:cubicBezTo>
                    <a:pt x="19085" y="1758"/>
                    <a:pt x="18589" y="3515"/>
                    <a:pt x="18297" y="5277"/>
                  </a:cubicBezTo>
                  <a:cubicBezTo>
                    <a:pt x="19489" y="6533"/>
                    <a:pt x="20271" y="8142"/>
                    <a:pt x="20482" y="9963"/>
                  </a:cubicBezTo>
                  <a:cubicBezTo>
                    <a:pt x="21069" y="15049"/>
                    <a:pt x="16973" y="19872"/>
                    <a:pt x="11333" y="2073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uFillTx/>
                </a:defRPr>
              </a:pPr>
            </a:p>
          </p:txBody>
        </p:sp>
      </p:grpSp>
      <p:grpSp>
        <p:nvGrpSpPr>
          <p:cNvPr id="1000" name="Group 1000"/>
          <p:cNvGrpSpPr/>
          <p:nvPr/>
        </p:nvGrpSpPr>
        <p:grpSpPr>
          <a:xfrm>
            <a:off x="6820551" y="3323619"/>
            <a:ext cx="2199588" cy="682399"/>
            <a:chOff x="0" y="0"/>
            <a:chExt cx="2199586" cy="682397"/>
          </a:xfrm>
        </p:grpSpPr>
        <p:sp>
          <p:nvSpPr>
            <p:cNvPr id="996" name="Shape 996"/>
            <p:cNvSpPr/>
            <p:nvPr/>
          </p:nvSpPr>
          <p:spPr>
            <a:xfrm>
              <a:off x="0" y="0"/>
              <a:ext cx="2199587" cy="682398"/>
            </a:xfrm>
            <a:prstGeom prst="roundRect">
              <a:avLst>
                <a:gd name="adj" fmla="val 4579"/>
              </a:avLst>
            </a:prstGeom>
            <a:solidFill>
              <a:srgbClr val="29756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808080">
                  <a:alpha val="34999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b="1" sz="1200">
                  <a:solidFill>
                    <a:srgbClr val="FFFFFF"/>
                  </a:solidFill>
                  <a:uFillTx/>
                </a:defRPr>
              </a:pPr>
            </a:p>
          </p:txBody>
        </p:sp>
        <p:sp>
          <p:nvSpPr>
            <p:cNvPr id="997" name="Shape 997"/>
            <p:cNvSpPr/>
            <p:nvPr/>
          </p:nvSpPr>
          <p:spPr>
            <a:xfrm>
              <a:off x="41350" y="30617"/>
              <a:ext cx="1852672" cy="1717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1200">
                  <a:solidFill>
                    <a:srgbClr val="FFFFFF"/>
                  </a:solidFill>
                  <a:uFillTx/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Health Manager</a:t>
              </a:r>
            </a:p>
          </p:txBody>
        </p:sp>
        <p:pic>
          <p:nvPicPr>
            <p:cNvPr id="998" name="image10.png" descr="ICON_VM_basic_label_Q308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692456" y="170944"/>
              <a:ext cx="404362" cy="473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99" name="Shape 999"/>
            <p:cNvSpPr/>
            <p:nvPr/>
          </p:nvSpPr>
          <p:spPr>
            <a:xfrm>
              <a:off x="55064" y="212362"/>
              <a:ext cx="188325" cy="162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0657" h="15999" fill="norm" stroke="1" extrusionOk="0">
                  <a:moveTo>
                    <a:pt x="5328" y="3849"/>
                  </a:moveTo>
                  <a:cubicBezTo>
                    <a:pt x="7532" y="-5601"/>
                    <a:pt x="16128" y="3849"/>
                    <a:pt x="5328" y="15999"/>
                  </a:cubicBezTo>
                  <a:cubicBezTo>
                    <a:pt x="-5472" y="3849"/>
                    <a:pt x="3124" y="-5601"/>
                    <a:pt x="5328" y="384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uFillTx/>
                </a:defRPr>
              </a:pPr>
            </a:p>
          </p:txBody>
        </p:sp>
      </p:grpSp>
      <p:grpSp>
        <p:nvGrpSpPr>
          <p:cNvPr id="1006" name="Group 1006"/>
          <p:cNvGrpSpPr/>
          <p:nvPr/>
        </p:nvGrpSpPr>
        <p:grpSpPr>
          <a:xfrm>
            <a:off x="6820551" y="3598004"/>
            <a:ext cx="2199589" cy="682398"/>
            <a:chOff x="0" y="0"/>
            <a:chExt cx="2199587" cy="682397"/>
          </a:xfrm>
        </p:grpSpPr>
        <p:sp>
          <p:nvSpPr>
            <p:cNvPr id="1001" name="Shape 1001"/>
            <p:cNvSpPr/>
            <p:nvPr/>
          </p:nvSpPr>
          <p:spPr>
            <a:xfrm>
              <a:off x="0" y="0"/>
              <a:ext cx="2199588" cy="682398"/>
            </a:xfrm>
            <a:prstGeom prst="roundRect">
              <a:avLst>
                <a:gd name="adj" fmla="val 4579"/>
              </a:avLst>
            </a:prstGeom>
            <a:solidFill>
              <a:srgbClr val="29756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808080">
                  <a:alpha val="34999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b="1" sz="1200">
                  <a:solidFill>
                    <a:srgbClr val="FFFFFF"/>
                  </a:solidFill>
                  <a:uFillTx/>
                </a:defRPr>
              </a:pPr>
            </a:p>
          </p:txBody>
        </p:sp>
        <p:sp>
          <p:nvSpPr>
            <p:cNvPr id="1002" name="Shape 1002"/>
            <p:cNvSpPr/>
            <p:nvPr/>
          </p:nvSpPr>
          <p:spPr>
            <a:xfrm>
              <a:off x="41350" y="30617"/>
              <a:ext cx="2071300" cy="1717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1200">
                  <a:solidFill>
                    <a:srgbClr val="FFFFFF"/>
                  </a:solidFill>
                  <a:uFillTx/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Cloud Controller</a:t>
              </a:r>
            </a:p>
          </p:txBody>
        </p:sp>
        <p:sp>
          <p:nvSpPr>
            <p:cNvPr id="1003" name="Shape 1003"/>
            <p:cNvSpPr/>
            <p:nvPr/>
          </p:nvSpPr>
          <p:spPr>
            <a:xfrm>
              <a:off x="64398" y="205970"/>
              <a:ext cx="168248" cy="224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16618"/>
                  </a:moveTo>
                  <a:lnTo>
                    <a:pt x="6946" y="18824"/>
                  </a:lnTo>
                  <a:cubicBezTo>
                    <a:pt x="7990" y="19479"/>
                    <a:pt x="9343" y="19815"/>
                    <a:pt x="10800" y="19815"/>
                  </a:cubicBezTo>
                  <a:cubicBezTo>
                    <a:pt x="12257" y="19815"/>
                    <a:pt x="13610" y="19479"/>
                    <a:pt x="14654" y="18825"/>
                  </a:cubicBezTo>
                  <a:close/>
                  <a:moveTo>
                    <a:pt x="4280" y="12886"/>
                  </a:moveTo>
                  <a:cubicBezTo>
                    <a:pt x="3997" y="13421"/>
                    <a:pt x="3858" y="14005"/>
                    <a:pt x="3858" y="14613"/>
                  </a:cubicBezTo>
                  <a:cubicBezTo>
                    <a:pt x="3858" y="16342"/>
                    <a:pt x="4983" y="17873"/>
                    <a:pt x="6787" y="18744"/>
                  </a:cubicBezTo>
                  <a:lnTo>
                    <a:pt x="8263" y="15166"/>
                  </a:lnTo>
                  <a:close/>
                  <a:moveTo>
                    <a:pt x="17320" y="12886"/>
                  </a:moveTo>
                  <a:lnTo>
                    <a:pt x="13337" y="15166"/>
                  </a:lnTo>
                  <a:lnTo>
                    <a:pt x="14813" y="18744"/>
                  </a:lnTo>
                  <a:cubicBezTo>
                    <a:pt x="16617" y="17873"/>
                    <a:pt x="17742" y="16342"/>
                    <a:pt x="17742" y="14613"/>
                  </a:cubicBezTo>
                  <a:cubicBezTo>
                    <a:pt x="17742" y="14005"/>
                    <a:pt x="17603" y="13421"/>
                    <a:pt x="17320" y="12886"/>
                  </a:cubicBezTo>
                  <a:close/>
                  <a:moveTo>
                    <a:pt x="10970" y="9424"/>
                  </a:moveTo>
                  <a:lnTo>
                    <a:pt x="12368" y="12816"/>
                  </a:lnTo>
                  <a:lnTo>
                    <a:pt x="17290" y="12816"/>
                  </a:lnTo>
                  <a:cubicBezTo>
                    <a:pt x="16353" y="10863"/>
                    <a:pt x="13884" y="9465"/>
                    <a:pt x="10970" y="9424"/>
                  </a:cubicBezTo>
                  <a:close/>
                  <a:moveTo>
                    <a:pt x="10630" y="9424"/>
                  </a:moveTo>
                  <a:cubicBezTo>
                    <a:pt x="7716" y="9465"/>
                    <a:pt x="5247" y="10863"/>
                    <a:pt x="4310" y="12816"/>
                  </a:cubicBezTo>
                  <a:lnTo>
                    <a:pt x="9232" y="12816"/>
                  </a:lnTo>
                  <a:close/>
                  <a:moveTo>
                    <a:pt x="12665" y="2637"/>
                  </a:moveTo>
                  <a:lnTo>
                    <a:pt x="20124" y="2637"/>
                  </a:lnTo>
                  <a:lnTo>
                    <a:pt x="20124" y="5249"/>
                  </a:lnTo>
                  <a:lnTo>
                    <a:pt x="15871" y="8762"/>
                  </a:lnTo>
                  <a:cubicBezTo>
                    <a:pt x="18434" y="9999"/>
                    <a:pt x="20124" y="12158"/>
                    <a:pt x="20124" y="14613"/>
                  </a:cubicBezTo>
                  <a:cubicBezTo>
                    <a:pt x="20124" y="18472"/>
                    <a:pt x="15949" y="21600"/>
                    <a:pt x="10800" y="21600"/>
                  </a:cubicBezTo>
                  <a:cubicBezTo>
                    <a:pt x="5651" y="21600"/>
                    <a:pt x="1476" y="18472"/>
                    <a:pt x="1476" y="14613"/>
                  </a:cubicBezTo>
                  <a:cubicBezTo>
                    <a:pt x="1476" y="12161"/>
                    <a:pt x="3162" y="10004"/>
                    <a:pt x="5719" y="8766"/>
                  </a:cubicBezTo>
                  <a:lnTo>
                    <a:pt x="1476" y="5261"/>
                  </a:lnTo>
                  <a:lnTo>
                    <a:pt x="1476" y="2649"/>
                  </a:lnTo>
                  <a:lnTo>
                    <a:pt x="8935" y="2649"/>
                  </a:lnTo>
                  <a:lnTo>
                    <a:pt x="8935" y="7767"/>
                  </a:lnTo>
                  <a:cubicBezTo>
                    <a:pt x="9538" y="7675"/>
                    <a:pt x="10161" y="7626"/>
                    <a:pt x="10800" y="7626"/>
                  </a:cubicBezTo>
                  <a:lnTo>
                    <a:pt x="12665" y="7767"/>
                  </a:lnTo>
                  <a:lnTo>
                    <a:pt x="12665" y="5249"/>
                  </a:lnTo>
                  <a:close/>
                  <a:moveTo>
                    <a:pt x="0" y="0"/>
                  </a:moveTo>
                  <a:lnTo>
                    <a:pt x="21600" y="0"/>
                  </a:lnTo>
                  <a:lnTo>
                    <a:pt x="21600" y="1688"/>
                  </a:lnTo>
                  <a:lnTo>
                    <a:pt x="0" y="16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uFillTx/>
                </a:defRPr>
              </a:pPr>
            </a:p>
          </p:txBody>
        </p:sp>
        <p:pic>
          <p:nvPicPr>
            <p:cNvPr id="1004" name="image10.png" descr="ICON_VM_basic_label_Q308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692456" y="170944"/>
              <a:ext cx="404363" cy="473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05" name="Shape 1005"/>
            <p:cNvSpPr/>
            <p:nvPr/>
          </p:nvSpPr>
          <p:spPr>
            <a:xfrm>
              <a:off x="779746" y="352659"/>
              <a:ext cx="779464" cy="227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r">
                <a:defRPr sz="1000">
                  <a:solidFill>
                    <a:srgbClr val="FFFFFF"/>
                  </a:solidFill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FFFFFF"/>
                  </a:solidFill>
                </a:rPr>
                <a:t>Target VM</a:t>
              </a:r>
            </a:p>
          </p:txBody>
        </p:sp>
      </p:grpSp>
      <p:sp>
        <p:nvSpPr>
          <p:cNvPr id="1007" name="Shape 1007"/>
          <p:cNvSpPr/>
          <p:nvPr/>
        </p:nvSpPr>
        <p:spPr>
          <a:xfrm>
            <a:off x="4701150" y="2047924"/>
            <a:ext cx="1886820" cy="363583"/>
          </a:xfrm>
          <a:prstGeom prst="roundRect">
            <a:avLst>
              <a:gd name="adj" fmla="val 13884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BOSH Director</a:t>
            </a:r>
          </a:p>
        </p:txBody>
      </p:sp>
      <p:pic>
        <p:nvPicPr>
          <p:cNvPr id="1008" name="pasted-image.pd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780033" y="2103433"/>
            <a:ext cx="213189" cy="274100"/>
          </a:xfrm>
          <a:prstGeom prst="rect">
            <a:avLst/>
          </a:prstGeom>
          <a:ln w="3175">
            <a:miter lim="400000"/>
          </a:ln>
        </p:spPr>
      </p:pic>
      <p:sp>
        <p:nvSpPr>
          <p:cNvPr id="1025" name="Shape 1025"/>
          <p:cNvSpPr/>
          <p:nvPr/>
        </p:nvSpPr>
        <p:spPr>
          <a:xfrm>
            <a:off x="5793854" y="3396913"/>
            <a:ext cx="1026689" cy="624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7838" y="20750"/>
                  <a:pt x="638" y="13550"/>
                  <a:pt x="0" y="0"/>
                </a:cubicBezTo>
              </a:path>
            </a:pathLst>
          </a:custGeom>
          <a:ln w="19050">
            <a:solidFill>
              <a:srgbClr val="535353"/>
            </a:solidFill>
            <a:tailEnd type="triangle"/>
          </a:ln>
        </p:spPr>
        <p:txBody>
          <a:bodyPr/>
          <a:lstStyle/>
          <a:p>
            <a:pPr lvl="0"/>
          </a:p>
        </p:txBody>
      </p:sp>
      <p:sp>
        <p:nvSpPr>
          <p:cNvPr id="1026" name="Shape 1026"/>
          <p:cNvSpPr/>
          <p:nvPr/>
        </p:nvSpPr>
        <p:spPr>
          <a:xfrm>
            <a:off x="4520558" y="3208563"/>
            <a:ext cx="995084" cy="5931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63" h="20951" fill="norm" stroke="1" extrusionOk="0">
                <a:moveTo>
                  <a:pt x="21031" y="0"/>
                </a:moveTo>
                <a:cubicBezTo>
                  <a:pt x="21600" y="14632"/>
                  <a:pt x="14590" y="21600"/>
                  <a:pt x="0" y="20903"/>
                </a:cubicBezTo>
              </a:path>
            </a:pathLst>
          </a:custGeom>
          <a:ln w="19050">
            <a:solidFill>
              <a:srgbClr val="535353"/>
            </a:solidFill>
            <a:tailEnd type="triangle"/>
          </a:ln>
        </p:spPr>
        <p:txBody>
          <a:bodyPr/>
          <a:lstStyle/>
          <a:p>
            <a:pPr lvl="0"/>
          </a:p>
        </p:txBody>
      </p:sp>
      <p:sp>
        <p:nvSpPr>
          <p:cNvPr id="1011" name="Shape 1011"/>
          <p:cNvSpPr/>
          <p:nvPr/>
        </p:nvSpPr>
        <p:spPr>
          <a:xfrm>
            <a:off x="4696659" y="3014361"/>
            <a:ext cx="1895803" cy="388405"/>
          </a:xfrm>
          <a:prstGeom prst="roundRect">
            <a:avLst>
              <a:gd name="adj" fmla="val 13079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NATS</a:t>
            </a:r>
          </a:p>
        </p:txBody>
      </p:sp>
      <p:pic>
        <p:nvPicPr>
          <p:cNvPr id="1012" name="pasted-image.pdf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753277" y="3100344"/>
            <a:ext cx="266701" cy="215901"/>
          </a:xfrm>
          <a:prstGeom prst="rect">
            <a:avLst/>
          </a:prstGeom>
          <a:ln w="3175">
            <a:miter lim="400000"/>
          </a:ln>
        </p:spPr>
      </p:pic>
      <p:cxnSp>
        <p:nvCxnSpPr>
          <p:cNvPr id="1013" name="Connector 1013"/>
          <p:cNvCxnSpPr>
            <a:stCxn id="1011" idx="0"/>
            <a:endCxn id="1007" idx="0"/>
          </p:cNvCxnSpPr>
          <p:nvPr/>
        </p:nvCxnSpPr>
        <p:spPr>
          <a:xfrm flipV="1">
            <a:off x="5644560" y="2229715"/>
            <a:ext cx="1" cy="978849"/>
          </a:xfrm>
          <a:prstGeom prst="straightConnector1">
            <a:avLst/>
          </a:prstGeom>
          <a:ln w="19050">
            <a:solidFill>
              <a:srgbClr val="535353"/>
            </a:solidFill>
            <a:tailEnd type="triangle"/>
          </a:ln>
        </p:spPr>
      </p:cxnSp>
      <p:sp>
        <p:nvSpPr>
          <p:cNvPr id="1014" name="Shape 1014"/>
          <p:cNvSpPr/>
          <p:nvPr/>
        </p:nvSpPr>
        <p:spPr>
          <a:xfrm>
            <a:off x="8382449" y="1070650"/>
            <a:ext cx="652777" cy="387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1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1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IaaS</a:t>
            </a:r>
          </a:p>
        </p:txBody>
      </p:sp>
      <p:sp>
        <p:nvSpPr>
          <p:cNvPr id="1015" name="Shape 1015"/>
          <p:cNvSpPr/>
          <p:nvPr/>
        </p:nvSpPr>
        <p:spPr>
          <a:xfrm>
            <a:off x="1419729" y="1254548"/>
            <a:ext cx="1654684" cy="3257066"/>
          </a:xfrm>
          <a:prstGeom prst="roundRect">
            <a:avLst>
              <a:gd name="adj" fmla="val 10591"/>
            </a:avLst>
          </a:prstGeom>
          <a:gradFill>
            <a:gsLst>
              <a:gs pos="0">
                <a:srgbClr val="29756E"/>
              </a:gs>
              <a:gs pos="100000">
                <a:srgbClr val="29756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101600" dist="0" dir="5400000">
              <a:srgbClr val="000000">
                <a:alpha val="88360"/>
              </a:srgbClr>
            </a:outerShdw>
          </a:effectLst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pic>
        <p:nvPicPr>
          <p:cNvPr id="1016" name="CF_Logo_Square_White_HighRes.png"/>
          <p:cNvPicPr/>
          <p:nvPr/>
        </p:nvPicPr>
        <p:blipFill>
          <a:blip r:embed="rId9">
            <a:alphaModFix amt="88458"/>
            <a:extLst/>
          </a:blip>
          <a:stretch>
            <a:fillRect/>
          </a:stretch>
        </p:blipFill>
        <p:spPr>
          <a:xfrm>
            <a:off x="1845989" y="1427281"/>
            <a:ext cx="779276" cy="77616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77800" dist="25400" dir="5400000">
              <a:srgbClr val="FFFFFF">
                <a:alpha val="77870"/>
              </a:srgbClr>
            </a:outerShdw>
          </a:effectLst>
        </p:spPr>
      </p:pic>
      <p:pic>
        <p:nvPicPr>
          <p:cNvPr id="1017" name="pasted-image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286502" y="2954163"/>
            <a:ext cx="631429" cy="6314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8" name="pasted-image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300834" y="2228516"/>
            <a:ext cx="602765" cy="602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9" name="pasted-image.pn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565414" y="2228516"/>
            <a:ext cx="602901" cy="602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0" name="pasted-image.png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551150" y="2946636"/>
            <a:ext cx="631429" cy="6314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1" name="pasted-image.png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414389" y="1081315"/>
            <a:ext cx="1656113" cy="4155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2" name="pasted-image.png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617944" y="3767037"/>
            <a:ext cx="497841" cy="497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3" name="pasted-image.png"/>
          <p:cNvPicPr/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2331549" y="3749257"/>
            <a:ext cx="533401" cy="533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2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7" dur="5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nodeType="afterEffect" presetClass="entr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6" dur="5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nodeType="afterEffect" presetClass="entr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presetClass="entr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500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nodeType="afterEffect" presetClass="exit" presetSubtype="0" presetID="10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28" dur="500" fill="hold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nodeType="afterEffect" presetClass="entr" presetSubtype="8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3" dur="50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nodeType="afterEffect" presetClass="entr" presetSubtype="8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7" dur="20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nodeType="afterEffect" presetClass="entr" presetSubtype="8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1" dur="200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nodeType="afterEffect" presetClass="entr" presetSubtype="8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5" dur="2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nodeType="clickEffect" presetClass="entr" presetSubtype="2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50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nodeType="afterEffect" presetClass="entr" presetSubtype="2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5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nodeType="afterEffect" presetClass="entr" presetSubtype="4" presetID="2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58" dur="5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24" grpId="4"/>
      <p:bldP build="whole" bldLvl="1" animBg="1" rev="0" advAuto="0" spid="1000" grpId="9"/>
      <p:bldP build="whole" bldLvl="1" animBg="1" rev="0" advAuto="0" spid="978" grpId="3"/>
      <p:bldP build="whole" bldLvl="1" animBg="1" rev="0" advAuto="0" spid="1006" grpId="10"/>
      <p:bldP build="whole" bldLvl="1" animBg="1" rev="0" advAuto="0" spid="962" grpId="1"/>
      <p:bldP build="whole" bldLvl="1" animBg="1" rev="0" advAuto="0" spid="1025" grpId="11"/>
      <p:bldP build="whole" bldLvl="1" animBg="1" rev="0" advAuto="0" spid="1026" grpId="12"/>
      <p:bldP build="whole" bldLvl="1" animBg="1" rev="0" advAuto="0" spid="990" grpId="7"/>
      <p:bldP build="whole" bldLvl="1" animBg="1" rev="0" advAuto="0" spid="1013" grpId="13"/>
      <p:bldP build="whole" bldLvl="1" animBg="1" rev="0" advAuto="0" spid="989" grpId="5"/>
      <p:bldP build="whole" bldLvl="1" animBg="1" rev="0" advAuto="0" spid="995" grpId="8"/>
      <p:bldP build="whole" bldLvl="1" animBg="1" rev="0" advAuto="0" spid="976" grpId="2"/>
      <p:bldP build="whole" bldLvl="1" animBg="1" rev="0" advAuto="0" spid="989" grpId="6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Shape 1028"/>
          <p:cNvSpPr/>
          <p:nvPr/>
        </p:nvSpPr>
        <p:spPr>
          <a:xfrm>
            <a:off x="2064368" y="6974"/>
            <a:ext cx="7085117" cy="4622945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DDDDD"/>
              </a:gs>
            </a:gsLst>
            <a:lin ang="20987188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1029" name="Shape 102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</a:fld>
          </a:p>
        </p:txBody>
      </p:sp>
      <p:pic>
        <p:nvPicPr>
          <p:cNvPr id="1030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016" y="1282550"/>
            <a:ext cx="1553845" cy="2071793"/>
          </a:xfrm>
          <a:prstGeom prst="rect">
            <a:avLst/>
          </a:prstGeom>
          <a:ln w="12700">
            <a:miter lim="400000"/>
          </a:ln>
        </p:spPr>
      </p:pic>
      <p:sp>
        <p:nvSpPr>
          <p:cNvPr id="1031" name="Shape 1031"/>
          <p:cNvSpPr/>
          <p:nvPr/>
        </p:nvSpPr>
        <p:spPr>
          <a:xfrm>
            <a:off x="244422" y="3152230"/>
            <a:ext cx="1673992" cy="627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defRPr>
                <a:solidFill>
                  <a:srgbClr val="000000"/>
                </a:solidFill>
                <a:uFillTx/>
              </a:defRPr>
            </a:lvl1pPr>
          </a:lstStyle>
          <a:p>
            <a:pPr lvl="0"/>
            <a:r>
              <a:t>Operator Concerns</a:t>
            </a:r>
          </a:p>
        </p:txBody>
      </p:sp>
      <p:grpSp>
        <p:nvGrpSpPr>
          <p:cNvPr id="1034" name="Group 1034"/>
          <p:cNvGrpSpPr/>
          <p:nvPr/>
        </p:nvGrpSpPr>
        <p:grpSpPr>
          <a:xfrm>
            <a:off x="7353540" y="2380969"/>
            <a:ext cx="1454663" cy="1914039"/>
            <a:chOff x="0" y="0"/>
            <a:chExt cx="1454662" cy="1914038"/>
          </a:xfrm>
        </p:grpSpPr>
        <p:pic>
          <p:nvPicPr>
            <p:cNvPr id="1032" name="pasted-image.png"/>
            <p:cNvPicPr/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212553" y="0"/>
              <a:ext cx="1242110" cy="1419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33" name="Shape 1033"/>
            <p:cNvSpPr/>
            <p:nvPr/>
          </p:nvSpPr>
          <p:spPr>
            <a:xfrm>
              <a:off x="0" y="1397030"/>
              <a:ext cx="1407387" cy="5170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defRPr b="1" sz="1500"/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500">
                  <a:solidFill>
                    <a:srgbClr val="4D4D4D"/>
                  </a:solidFill>
                  <a:uFill>
                    <a:solidFill>
                      <a:srgbClr val="4D4D4D"/>
                    </a:solidFill>
                  </a:uFill>
                </a:rPr>
                <a:t>Monitor the platform</a:t>
              </a:r>
            </a:p>
          </p:txBody>
        </p:sp>
      </p:grpSp>
      <p:grpSp>
        <p:nvGrpSpPr>
          <p:cNvPr id="1037" name="Group 1037"/>
          <p:cNvGrpSpPr/>
          <p:nvPr/>
        </p:nvGrpSpPr>
        <p:grpSpPr>
          <a:xfrm>
            <a:off x="5308936" y="2652585"/>
            <a:ext cx="1877993" cy="1626811"/>
            <a:chOff x="0" y="0"/>
            <a:chExt cx="1877991" cy="1626809"/>
          </a:xfrm>
        </p:grpSpPr>
        <p:sp>
          <p:nvSpPr>
            <p:cNvPr id="1035" name="Shape 1035"/>
            <p:cNvSpPr/>
            <p:nvPr/>
          </p:nvSpPr>
          <p:spPr>
            <a:xfrm>
              <a:off x="0" y="1109801"/>
              <a:ext cx="1877992" cy="5170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>
                <a:defRPr b="1" sz="1500"/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500">
                  <a:solidFill>
                    <a:srgbClr val="4D4D4D"/>
                  </a:solidFill>
                  <a:uFill>
                    <a:solidFill>
                      <a:srgbClr val="4D4D4D"/>
                    </a:solidFill>
                  </a:uFill>
                </a:rPr>
                <a:t>Handle upgrades and updates</a:t>
              </a:r>
            </a:p>
          </p:txBody>
        </p:sp>
        <p:pic>
          <p:nvPicPr>
            <p:cNvPr id="1036" name="pasted-image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00449" y="0"/>
              <a:ext cx="1529596" cy="11089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40" name="Group 1040"/>
          <p:cNvGrpSpPr/>
          <p:nvPr/>
        </p:nvGrpSpPr>
        <p:grpSpPr>
          <a:xfrm>
            <a:off x="3355680" y="497631"/>
            <a:ext cx="1529667" cy="1258473"/>
            <a:chOff x="0" y="0"/>
            <a:chExt cx="1529665" cy="1258471"/>
          </a:xfrm>
        </p:grpSpPr>
        <p:sp>
          <p:nvSpPr>
            <p:cNvPr id="1038" name="Shape 1038"/>
            <p:cNvSpPr/>
            <p:nvPr/>
          </p:nvSpPr>
          <p:spPr>
            <a:xfrm>
              <a:off x="0" y="945079"/>
              <a:ext cx="1403013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b="1" sz="1600"/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600">
                  <a:solidFill>
                    <a:srgbClr val="4D4D4D"/>
                  </a:solidFill>
                  <a:uFill>
                    <a:solidFill>
                      <a:srgbClr val="4D4D4D"/>
                    </a:solidFill>
                  </a:uFill>
                </a:rPr>
                <a:t>Plan capacity</a:t>
              </a:r>
            </a:p>
          </p:txBody>
        </p:sp>
        <p:pic>
          <p:nvPicPr>
            <p:cNvPr id="1039" name="pasted-image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70" y="0"/>
              <a:ext cx="1529596" cy="11471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43" name="Group 1043"/>
          <p:cNvGrpSpPr/>
          <p:nvPr/>
        </p:nvGrpSpPr>
        <p:grpSpPr>
          <a:xfrm>
            <a:off x="3291027" y="2433975"/>
            <a:ext cx="1658973" cy="1808026"/>
            <a:chOff x="0" y="0"/>
            <a:chExt cx="1658971" cy="1808025"/>
          </a:xfrm>
        </p:grpSpPr>
        <p:sp>
          <p:nvSpPr>
            <p:cNvPr id="1041" name="Shape 1041"/>
            <p:cNvSpPr/>
            <p:nvPr/>
          </p:nvSpPr>
          <p:spPr>
            <a:xfrm>
              <a:off x="89225" y="1291017"/>
              <a:ext cx="1480522" cy="5170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 b="1" sz="1500">
                  <a:solidFill>
                    <a:srgbClr val="4D4D4D"/>
                  </a:solidFill>
                  <a:uFill>
                    <a:solidFill>
                      <a:srgbClr val="4D4D4D"/>
                    </a:solidFill>
                  </a:uFill>
                </a:rPr>
                <a:t>Manage users </a:t>
              </a:r>
              <a:endParaRPr b="1" sz="15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endParaRPr>
            </a:p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b="1" sz="1500">
                  <a:solidFill>
                    <a:srgbClr val="4D4D4D"/>
                  </a:solidFill>
                  <a:uFill>
                    <a:solidFill>
                      <a:srgbClr val="4D4D4D"/>
                    </a:solidFill>
                  </a:uFill>
                </a:rPr>
                <a:t>and quotas</a:t>
              </a:r>
            </a:p>
          </p:txBody>
        </p:sp>
        <p:pic>
          <p:nvPicPr>
            <p:cNvPr id="1042" name="pasted-image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658972" cy="12442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46" name="Group 1046"/>
          <p:cNvGrpSpPr/>
          <p:nvPr/>
        </p:nvGrpSpPr>
        <p:grpSpPr>
          <a:xfrm>
            <a:off x="5126013" y="308508"/>
            <a:ext cx="1735839" cy="1848385"/>
            <a:chOff x="0" y="0"/>
            <a:chExt cx="1735837" cy="1848384"/>
          </a:xfrm>
        </p:grpSpPr>
        <p:sp>
          <p:nvSpPr>
            <p:cNvPr id="1044" name="Shape 1044"/>
            <p:cNvSpPr/>
            <p:nvPr/>
          </p:nvSpPr>
          <p:spPr>
            <a:xfrm>
              <a:off x="164225" y="1331376"/>
              <a:ext cx="1407388" cy="5170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defRPr b="1" sz="1500"/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500">
                  <a:solidFill>
                    <a:srgbClr val="4D4D4D"/>
                  </a:solidFill>
                  <a:uFill>
                    <a:solidFill>
                      <a:srgbClr val="4D4D4D"/>
                    </a:solidFill>
                  </a:uFill>
                </a:rPr>
                <a:t>Install the platform</a:t>
              </a:r>
            </a:p>
          </p:txBody>
        </p:sp>
        <p:pic>
          <p:nvPicPr>
            <p:cNvPr id="1045" name="pasted-image.pn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735838" cy="13582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49" name="Group 1049"/>
          <p:cNvGrpSpPr/>
          <p:nvPr/>
        </p:nvGrpSpPr>
        <p:grpSpPr>
          <a:xfrm>
            <a:off x="7236216" y="206908"/>
            <a:ext cx="1553845" cy="1839919"/>
            <a:chOff x="0" y="0"/>
            <a:chExt cx="1553844" cy="1839917"/>
          </a:xfrm>
        </p:grpSpPr>
        <p:pic>
          <p:nvPicPr>
            <p:cNvPr id="1047" name="pasted-image.png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553845" cy="16412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48" name="Shape 1048"/>
            <p:cNvSpPr/>
            <p:nvPr/>
          </p:nvSpPr>
          <p:spPr>
            <a:xfrm>
              <a:off x="73228" y="1322910"/>
              <a:ext cx="1407388" cy="5170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defRPr b="1" sz="1500"/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500">
                  <a:solidFill>
                    <a:srgbClr val="4D4D4D"/>
                  </a:solidFill>
                  <a:uFill>
                    <a:solidFill>
                      <a:srgbClr val="4D4D4D"/>
                    </a:solidFill>
                  </a:uFill>
                </a:rPr>
                <a:t>Setup High Availability</a:t>
              </a:r>
            </a:p>
          </p:txBody>
        </p:sp>
      </p:grpSp>
      <p:pic>
        <p:nvPicPr>
          <p:cNvPr id="1050" name="pasted-image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419320" y="168803"/>
            <a:ext cx="385764" cy="385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1" name="pasted-image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419320" y="2276210"/>
            <a:ext cx="385764" cy="385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51" grpId="2"/>
      <p:bldP build="whole" bldLvl="1" animBg="1" rev="0" advAuto="0" spid="1050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Shape 105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</a:fld>
          </a:p>
        </p:txBody>
      </p:sp>
      <p:pic>
        <p:nvPicPr>
          <p:cNvPr id="105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30434" y="987778"/>
            <a:ext cx="3898933" cy="2924199"/>
          </a:xfrm>
          <a:prstGeom prst="rect">
            <a:avLst/>
          </a:prstGeom>
          <a:ln w="12700">
            <a:miter lim="400000"/>
          </a:ln>
        </p:spPr>
      </p:pic>
      <p:sp>
        <p:nvSpPr>
          <p:cNvPr id="1055" name="Shape 1055"/>
          <p:cNvSpPr/>
          <p:nvPr>
            <p:ph type="title" idx="4294967295"/>
          </p:nvPr>
        </p:nvSpPr>
        <p:spPr>
          <a:xfrm>
            <a:off x="371715" y="249538"/>
            <a:ext cx="8410576" cy="533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7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7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</a:rPr>
              <a:t>Orgs, Spaces, Users and Quotas</a:t>
            </a:r>
          </a:p>
        </p:txBody>
      </p:sp>
      <p:pic>
        <p:nvPicPr>
          <p:cNvPr id="1056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5633" y="1200015"/>
            <a:ext cx="3898933" cy="28765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Shape 105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</a:fld>
          </a:p>
        </p:txBody>
      </p:sp>
      <p:sp>
        <p:nvSpPr>
          <p:cNvPr id="1059" name="Shape 1059"/>
          <p:cNvSpPr/>
          <p:nvPr/>
        </p:nvSpPr>
        <p:spPr>
          <a:xfrm>
            <a:off x="9168" y="1233795"/>
            <a:ext cx="4121273" cy="3359754"/>
          </a:xfrm>
          <a:prstGeom prst="roundRect">
            <a:avLst>
              <a:gd name="adj" fmla="val 3758"/>
            </a:avLst>
          </a:prstGeom>
          <a:gradFill>
            <a:gsLst>
              <a:gs pos="0">
                <a:srgbClr val="DDDDDD">
                  <a:alpha val="73921"/>
                </a:srgbClr>
              </a:gs>
              <a:gs pos="100000">
                <a:srgbClr val="FFFFFF">
                  <a:alpha val="73921"/>
                </a:srgbClr>
              </a:gs>
            </a:gsLst>
            <a:lin ang="20987188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060" name="Shape 1060"/>
          <p:cNvSpPr/>
          <p:nvPr>
            <p:ph type="title" idx="4294967295"/>
          </p:nvPr>
        </p:nvSpPr>
        <p:spPr>
          <a:xfrm>
            <a:off x="366712" y="359604"/>
            <a:ext cx="8410576" cy="533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</a:rPr>
              <a:t>Organizations</a:t>
            </a:r>
          </a:p>
        </p:txBody>
      </p:sp>
      <p:sp>
        <p:nvSpPr>
          <p:cNvPr id="1061" name="Shape 1061"/>
          <p:cNvSpPr/>
          <p:nvPr/>
        </p:nvSpPr>
        <p:spPr>
          <a:xfrm>
            <a:off x="195505" y="1539169"/>
            <a:ext cx="3492648" cy="770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600">
                <a:solidFill>
                  <a:srgbClr val="29756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29756E"/>
                </a:solidFill>
                <a:uFill>
                  <a:solidFill>
                    <a:srgbClr val="4D4D4D"/>
                  </a:solidFill>
                </a:uFill>
              </a:rPr>
              <a:t>Logical division within a Pivotal CF install / Foundation.</a:t>
            </a:r>
            <a:endParaRPr sz="1600">
              <a:solidFill>
                <a:srgbClr val="29756E"/>
              </a:solidFill>
              <a:uFill>
                <a:solidFill>
                  <a:srgbClr val="4D4D4D"/>
                </a:solidFill>
              </a:uFill>
            </a:endParaRPr>
          </a:p>
        </p:txBody>
      </p:sp>
      <p:sp>
        <p:nvSpPr>
          <p:cNvPr id="1062" name="Shape 1062"/>
          <p:cNvSpPr/>
          <p:nvPr/>
        </p:nvSpPr>
        <p:spPr>
          <a:xfrm>
            <a:off x="195505" y="2375781"/>
            <a:ext cx="3492648" cy="770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600">
                <a:solidFill>
                  <a:srgbClr val="29756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29756E"/>
                </a:solidFill>
                <a:uFill>
                  <a:solidFill>
                    <a:srgbClr val="4D4D4D"/>
                  </a:solidFill>
                </a:uFill>
              </a:rPr>
              <a:t>Each organization has its own users and assigned quota</a:t>
            </a:r>
            <a:endParaRPr sz="1600">
              <a:solidFill>
                <a:srgbClr val="29756E"/>
              </a:solidFill>
              <a:uFill>
                <a:solidFill>
                  <a:srgbClr val="4D4D4D"/>
                </a:solidFill>
              </a:uFill>
            </a:endParaRPr>
          </a:p>
        </p:txBody>
      </p:sp>
      <p:sp>
        <p:nvSpPr>
          <p:cNvPr id="1063" name="Shape 1063"/>
          <p:cNvSpPr/>
          <p:nvPr/>
        </p:nvSpPr>
        <p:spPr>
          <a:xfrm>
            <a:off x="195505" y="3212393"/>
            <a:ext cx="3492648" cy="770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600">
                <a:solidFill>
                  <a:srgbClr val="29756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29756E"/>
                </a:solidFill>
                <a:uFill>
                  <a:solidFill>
                    <a:srgbClr val="4D4D4D"/>
                  </a:solidFill>
                </a:uFill>
              </a:rPr>
              <a:t>User permissions / roles are specified per space within an organization</a:t>
            </a:r>
            <a:endParaRPr sz="1600">
              <a:solidFill>
                <a:srgbClr val="29756E"/>
              </a:solidFill>
              <a:uFill>
                <a:solidFill>
                  <a:srgbClr val="4D4D4D"/>
                </a:solidFill>
              </a:uFill>
            </a:endParaRPr>
          </a:p>
        </p:txBody>
      </p:sp>
      <p:sp>
        <p:nvSpPr>
          <p:cNvPr id="1064" name="Shape 1064"/>
          <p:cNvSpPr/>
          <p:nvPr/>
        </p:nvSpPr>
        <p:spPr>
          <a:xfrm>
            <a:off x="195505" y="4058221"/>
            <a:ext cx="3492648" cy="541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600">
                <a:solidFill>
                  <a:srgbClr val="29756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29756E"/>
                </a:solidFill>
                <a:uFill>
                  <a:solidFill>
                    <a:srgbClr val="4D4D4D"/>
                  </a:solidFill>
                </a:uFill>
              </a:rPr>
              <a:t>Sub-divided into Spaces</a:t>
            </a:r>
            <a:endParaRPr sz="1600">
              <a:solidFill>
                <a:srgbClr val="29756E"/>
              </a:solidFill>
              <a:uFill>
                <a:solidFill>
                  <a:srgbClr val="4D4D4D"/>
                </a:solidFill>
              </a:uFill>
            </a:endParaRPr>
          </a:p>
        </p:txBody>
      </p:sp>
      <p:pic>
        <p:nvPicPr>
          <p:cNvPr id="1065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96690" y="981138"/>
            <a:ext cx="4825060" cy="35598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2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7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nodeType="click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nodeType="click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64" grpId="5"/>
      <p:bldP build="whole" bldLvl="1" animBg="1" rev="0" advAuto="0" spid="1062" grpId="3"/>
      <p:bldP build="whole" bldLvl="1" animBg="1" rev="0" advAuto="0" spid="1059" grpId="1"/>
      <p:bldP build="whole" bldLvl="1" animBg="1" rev="0" advAuto="0" spid="1061" grpId="2"/>
      <p:bldP build="whole" bldLvl="1" animBg="1" rev="0" advAuto="0" spid="1063" grpId="4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Shape 106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</a:fld>
          </a:p>
        </p:txBody>
      </p:sp>
      <p:sp>
        <p:nvSpPr>
          <p:cNvPr id="1068" name="Shape 1068"/>
          <p:cNvSpPr/>
          <p:nvPr/>
        </p:nvSpPr>
        <p:spPr>
          <a:xfrm>
            <a:off x="9168" y="1233795"/>
            <a:ext cx="4121273" cy="3382716"/>
          </a:xfrm>
          <a:prstGeom prst="roundRect">
            <a:avLst>
              <a:gd name="adj" fmla="val 3733"/>
            </a:avLst>
          </a:prstGeom>
          <a:gradFill>
            <a:gsLst>
              <a:gs pos="0">
                <a:srgbClr val="DDDDDD">
                  <a:alpha val="73921"/>
                </a:srgbClr>
              </a:gs>
              <a:gs pos="100000">
                <a:srgbClr val="FFFFFF">
                  <a:alpha val="73921"/>
                </a:srgbClr>
              </a:gs>
            </a:gsLst>
            <a:lin ang="20987188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069" name="Shape 1069"/>
          <p:cNvSpPr/>
          <p:nvPr>
            <p:ph type="title" idx="4294967295"/>
          </p:nvPr>
        </p:nvSpPr>
        <p:spPr>
          <a:xfrm>
            <a:off x="366712" y="359604"/>
            <a:ext cx="8410576" cy="533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</a:rPr>
              <a:t>Quotas and Plans</a:t>
            </a:r>
          </a:p>
        </p:txBody>
      </p:sp>
      <p:sp>
        <p:nvSpPr>
          <p:cNvPr id="1070" name="Shape 1070"/>
          <p:cNvSpPr/>
          <p:nvPr/>
        </p:nvSpPr>
        <p:spPr>
          <a:xfrm>
            <a:off x="195505" y="1378480"/>
            <a:ext cx="3492648" cy="1100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defTabSz="457200">
              <a:defRPr>
                <a:solidFill>
                  <a:srgbClr val="000000"/>
                </a:solidFill>
                <a:uFillTx/>
              </a:defRPr>
            </a:pPr>
            <a:r>
              <a:rPr sz="1700">
                <a:solidFill>
                  <a:srgbClr val="29756E"/>
                </a:solidFill>
              </a:rPr>
              <a:t>Different quota limits (e.g. “small”, “</a:t>
            </a:r>
            <a:r>
              <a:rPr sz="1600">
                <a:solidFill>
                  <a:srgbClr val="29756E"/>
                </a:solidFill>
              </a:rPr>
              <a:t>enterprise</a:t>
            </a:r>
            <a:r>
              <a:rPr sz="1700">
                <a:solidFill>
                  <a:srgbClr val="29756E"/>
                </a:solidFill>
              </a:rPr>
              <a:t>”, “default”, “runaway”) can be assigned per Organization </a:t>
            </a:r>
            <a:endParaRPr sz="1700">
              <a:solidFill>
                <a:srgbClr val="29756E"/>
              </a:solidFill>
            </a:endParaRPr>
          </a:p>
        </p:txBody>
      </p:sp>
      <p:sp>
        <p:nvSpPr>
          <p:cNvPr id="1071" name="Shape 1071"/>
          <p:cNvSpPr/>
          <p:nvPr/>
        </p:nvSpPr>
        <p:spPr>
          <a:xfrm>
            <a:off x="220905" y="2556789"/>
            <a:ext cx="2854803" cy="1227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29756E"/>
                </a:solidFill>
                <a:uFill>
                  <a:solidFill>
                    <a:srgbClr val="4D4D4D"/>
                  </a:solidFill>
                </a:uFill>
              </a:rPr>
              <a:t>Quota defines</a:t>
            </a:r>
            <a:endParaRPr sz="1600">
              <a:solidFill>
                <a:srgbClr val="29756E"/>
              </a:solidFill>
              <a:uFill>
                <a:solidFill>
                  <a:srgbClr val="4D4D4D"/>
                </a:solidFill>
              </a:uFill>
            </a:endParaRP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endParaRPr sz="1600">
              <a:solidFill>
                <a:srgbClr val="29756E"/>
              </a:solidFill>
              <a:uFill>
                <a:solidFill>
                  <a:srgbClr val="4D4D4D"/>
                </a:solidFill>
              </a:uFill>
            </a:endParaRPr>
          </a:p>
          <a:p>
            <a:pPr lvl="0" marL="160421" indent="-160421">
              <a:buSzPct val="100000"/>
              <a:buChar char="•"/>
              <a:defRPr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29756E"/>
                </a:solidFill>
                <a:uFill>
                  <a:solidFill>
                    <a:srgbClr val="4D4D4D"/>
                  </a:solidFill>
                </a:uFill>
              </a:rPr>
              <a:t>Total Memory</a:t>
            </a:r>
            <a:endParaRPr sz="1600">
              <a:solidFill>
                <a:srgbClr val="29756E"/>
              </a:solidFill>
              <a:uFill>
                <a:solidFill>
                  <a:srgbClr val="4D4D4D"/>
                </a:solidFill>
              </a:uFill>
            </a:endParaRPr>
          </a:p>
          <a:p>
            <a:pPr lvl="0" marL="160421" indent="-160421">
              <a:buSzPct val="100000"/>
              <a:buChar char="•"/>
              <a:defRPr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29756E"/>
                </a:solidFill>
                <a:uFill>
                  <a:solidFill>
                    <a:srgbClr val="4D4D4D"/>
                  </a:solidFill>
                </a:uFill>
              </a:rPr>
              <a:t>Total # of Services</a:t>
            </a:r>
            <a:endParaRPr sz="1600">
              <a:solidFill>
                <a:srgbClr val="29756E"/>
              </a:solidFill>
              <a:uFill>
                <a:solidFill>
                  <a:srgbClr val="4D4D4D"/>
                </a:solidFill>
              </a:uFill>
            </a:endParaRPr>
          </a:p>
          <a:p>
            <a:pPr lvl="0" marL="160421" indent="-160421">
              <a:buSzPct val="100000"/>
              <a:buChar char="•"/>
              <a:defRPr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29756E"/>
                </a:solidFill>
                <a:uFill>
                  <a:solidFill>
                    <a:srgbClr val="4D4D4D"/>
                  </a:solidFill>
                </a:uFill>
              </a:rPr>
              <a:t>Total # of Routes</a:t>
            </a:r>
          </a:p>
        </p:txBody>
      </p:sp>
      <p:pic>
        <p:nvPicPr>
          <p:cNvPr id="107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4180" y="1525545"/>
            <a:ext cx="3732287" cy="27992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2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7" dur="5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71" grpId="3"/>
      <p:bldP build="whole" bldLvl="1" animBg="1" rev="0" advAuto="0" spid="1068" grpId="1"/>
      <p:bldP build="whole" bldLvl="1" animBg="1" rev="0" advAuto="0" spid="1070" grpId="2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Shape 107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</a:fld>
          </a:p>
        </p:txBody>
      </p:sp>
      <p:sp>
        <p:nvSpPr>
          <p:cNvPr id="1075" name="Shape 1075"/>
          <p:cNvSpPr/>
          <p:nvPr/>
        </p:nvSpPr>
        <p:spPr>
          <a:xfrm>
            <a:off x="9168" y="1233795"/>
            <a:ext cx="4121273" cy="3382716"/>
          </a:xfrm>
          <a:prstGeom prst="roundRect">
            <a:avLst>
              <a:gd name="adj" fmla="val 3733"/>
            </a:avLst>
          </a:prstGeom>
          <a:gradFill>
            <a:gsLst>
              <a:gs pos="0">
                <a:srgbClr val="DDDDDD">
                  <a:alpha val="73921"/>
                </a:srgbClr>
              </a:gs>
              <a:gs pos="100000">
                <a:srgbClr val="FFFFFF">
                  <a:alpha val="73921"/>
                </a:srgbClr>
              </a:gs>
            </a:gsLst>
            <a:lin ang="20987188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076" name="Shape 1076"/>
          <p:cNvSpPr/>
          <p:nvPr>
            <p:ph type="title" idx="4294967295"/>
          </p:nvPr>
        </p:nvSpPr>
        <p:spPr>
          <a:xfrm>
            <a:off x="366712" y="359604"/>
            <a:ext cx="8410576" cy="533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</a:rPr>
              <a:t>Spaces</a:t>
            </a:r>
          </a:p>
        </p:txBody>
      </p:sp>
      <p:sp>
        <p:nvSpPr>
          <p:cNvPr id="1077" name="Shape 1077"/>
          <p:cNvSpPr/>
          <p:nvPr/>
        </p:nvSpPr>
        <p:spPr>
          <a:xfrm>
            <a:off x="195505" y="1378480"/>
            <a:ext cx="3492648" cy="770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600">
                <a:solidFill>
                  <a:srgbClr val="29756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29756E"/>
                </a:solidFill>
                <a:uFill>
                  <a:solidFill>
                    <a:srgbClr val="4D4D4D"/>
                  </a:solidFill>
                </a:uFill>
              </a:rPr>
              <a:t>Logical sub-division within an organization</a:t>
            </a:r>
            <a:endParaRPr sz="1600">
              <a:solidFill>
                <a:srgbClr val="29756E"/>
              </a:solidFill>
              <a:uFill>
                <a:solidFill>
                  <a:srgbClr val="4D4D4D"/>
                </a:solidFill>
              </a:uFill>
            </a:endParaRPr>
          </a:p>
        </p:txBody>
      </p:sp>
      <p:sp>
        <p:nvSpPr>
          <p:cNvPr id="1078" name="Shape 1078"/>
          <p:cNvSpPr/>
          <p:nvPr/>
        </p:nvSpPr>
        <p:spPr>
          <a:xfrm>
            <a:off x="195505" y="3098859"/>
            <a:ext cx="3492648" cy="770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600">
                <a:solidFill>
                  <a:srgbClr val="29756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29756E"/>
                </a:solidFill>
                <a:uFill>
                  <a:solidFill>
                    <a:srgbClr val="4D4D4D"/>
                  </a:solidFill>
                </a:uFill>
              </a:rPr>
              <a:t>Services and Applications are created / specified per Space</a:t>
            </a:r>
            <a:endParaRPr sz="1600">
              <a:solidFill>
                <a:srgbClr val="29756E"/>
              </a:solidFill>
              <a:uFill>
                <a:solidFill>
                  <a:srgbClr val="4D4D4D"/>
                </a:solidFill>
              </a:uFill>
            </a:endParaRPr>
          </a:p>
        </p:txBody>
      </p:sp>
      <p:sp>
        <p:nvSpPr>
          <p:cNvPr id="1079" name="Shape 1079"/>
          <p:cNvSpPr/>
          <p:nvPr/>
        </p:nvSpPr>
        <p:spPr>
          <a:xfrm>
            <a:off x="195505" y="2173753"/>
            <a:ext cx="3492648" cy="999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600">
                <a:solidFill>
                  <a:srgbClr val="29756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29756E"/>
                </a:solidFill>
                <a:uFill>
                  <a:solidFill>
                    <a:srgbClr val="4D4D4D"/>
                  </a:solidFill>
                </a:uFill>
              </a:rPr>
              <a:t>Users authorized at an organization level can have different roles per space</a:t>
            </a:r>
            <a:endParaRPr sz="1600">
              <a:solidFill>
                <a:srgbClr val="29756E"/>
              </a:solidFill>
              <a:uFill>
                <a:solidFill>
                  <a:srgbClr val="4D4D4D"/>
                </a:solidFill>
              </a:uFill>
            </a:endParaRPr>
          </a:p>
        </p:txBody>
      </p:sp>
      <p:pic>
        <p:nvPicPr>
          <p:cNvPr id="1080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09692" y="1326663"/>
            <a:ext cx="2408142" cy="2868829"/>
          </a:xfrm>
          <a:prstGeom prst="rect">
            <a:avLst/>
          </a:prstGeom>
          <a:ln w="12700">
            <a:miter lim="400000"/>
          </a:ln>
        </p:spPr>
      </p:pic>
      <p:sp>
        <p:nvSpPr>
          <p:cNvPr id="1081" name="Shape 1081"/>
          <p:cNvSpPr/>
          <p:nvPr/>
        </p:nvSpPr>
        <p:spPr>
          <a:xfrm>
            <a:off x="195505" y="3896964"/>
            <a:ext cx="3492648" cy="770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600">
                <a:solidFill>
                  <a:srgbClr val="29756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29756E"/>
                </a:solidFill>
                <a:uFill>
                  <a:solidFill>
                    <a:srgbClr val="4D4D4D"/>
                  </a:solidFill>
                </a:uFill>
              </a:rPr>
              <a:t>Same Service can have different meanings per space</a:t>
            </a:r>
            <a:endParaRPr sz="1600">
              <a:solidFill>
                <a:srgbClr val="29756E"/>
              </a:solidFill>
              <a:uFill>
                <a:solidFill>
                  <a:srgbClr val="4D4D4D"/>
                </a:solidFill>
              </a:uFill>
            </a:endParaRPr>
          </a:p>
        </p:txBody>
      </p:sp>
    </p:spTree>
  </p:cSld>
  <p:clrMapOvr>
    <a:masterClrMapping/>
  </p:clrMapOvr>
  <p:transition spd="slow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2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7" dur="5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nodeType="click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nodeType="click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77" grpId="2"/>
      <p:bldP build="whole" bldLvl="1" animBg="1" rev="0" advAuto="0" spid="1078" grpId="4"/>
      <p:bldP build="whole" bldLvl="1" animBg="1" rev="0" advAuto="0" spid="1079" grpId="3"/>
      <p:bldP build="whole" bldLvl="1" animBg="1" rev="0" advAuto="0" spid="1081" grpId="5"/>
      <p:bldP build="whole" bldLvl="1" animBg="1" rev="0" advAuto="0" spid="1075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Shape 108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</a:fld>
          </a:p>
        </p:txBody>
      </p:sp>
      <p:pic>
        <p:nvPicPr>
          <p:cNvPr id="108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5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12893528">
            <a:off x="5056635" y="1380182"/>
            <a:ext cx="1317974" cy="399760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pic>
        <p:nvPicPr>
          <p:cNvPr id="1086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rot="12893528">
            <a:off x="3625768" y="1312448"/>
            <a:ext cx="1317974" cy="399761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pic>
        <p:nvPicPr>
          <p:cNvPr id="1087" name="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 rot="12893528">
            <a:off x="442301" y="1642648"/>
            <a:ext cx="1317974" cy="399761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</p:spTree>
  </p:cSld>
  <p:clrMapOvr>
    <a:masterClrMapping/>
  </p:clrMapOvr>
  <p:transition spd="slow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9" presetID="18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upLeft)" transition="in">
                                      <p:cBhvr>
                                        <p:cTn id="7" dur="1000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9" presetID="18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upLeft)" transition="in">
                                      <p:cBhvr>
                                        <p:cTn id="12" dur="10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9" presetID="18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upLeft)" transition="in">
                                      <p:cBhvr>
                                        <p:cTn id="17" dur="10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85" grpId="3"/>
      <p:bldP build="whole" bldLvl="1" animBg="1" rev="0" advAuto="0" spid="1087" grpId="2"/>
      <p:bldP build="whole" bldLvl="1" animBg="1" rev="0" advAuto="0" spid="1086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Shape 1089"/>
          <p:cNvSpPr/>
          <p:nvPr/>
        </p:nvSpPr>
        <p:spPr>
          <a:xfrm>
            <a:off x="2064368" y="6974"/>
            <a:ext cx="7085117" cy="4622945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DDDDD"/>
              </a:gs>
            </a:gsLst>
            <a:lin ang="20987188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1090" name="Shape 109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</a:fld>
          </a:p>
        </p:txBody>
      </p:sp>
      <p:pic>
        <p:nvPicPr>
          <p:cNvPr id="109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016" y="1282550"/>
            <a:ext cx="1553845" cy="2071793"/>
          </a:xfrm>
          <a:prstGeom prst="rect">
            <a:avLst/>
          </a:prstGeom>
          <a:ln w="12700">
            <a:miter lim="400000"/>
          </a:ln>
        </p:spPr>
      </p:pic>
      <p:sp>
        <p:nvSpPr>
          <p:cNvPr id="1092" name="Shape 1092"/>
          <p:cNvSpPr/>
          <p:nvPr/>
        </p:nvSpPr>
        <p:spPr>
          <a:xfrm>
            <a:off x="244422" y="3152230"/>
            <a:ext cx="1673992" cy="627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defRPr>
                <a:solidFill>
                  <a:srgbClr val="000000"/>
                </a:solidFill>
                <a:uFillTx/>
              </a:defRPr>
            </a:lvl1pPr>
          </a:lstStyle>
          <a:p>
            <a:pPr lvl="0"/>
            <a:r>
              <a:t>Operator Concerns</a:t>
            </a:r>
          </a:p>
        </p:txBody>
      </p:sp>
      <p:grpSp>
        <p:nvGrpSpPr>
          <p:cNvPr id="1095" name="Group 1095"/>
          <p:cNvGrpSpPr/>
          <p:nvPr/>
        </p:nvGrpSpPr>
        <p:grpSpPr>
          <a:xfrm>
            <a:off x="7353540" y="2380969"/>
            <a:ext cx="1454663" cy="1914039"/>
            <a:chOff x="0" y="0"/>
            <a:chExt cx="1454662" cy="1914038"/>
          </a:xfrm>
        </p:grpSpPr>
        <p:pic>
          <p:nvPicPr>
            <p:cNvPr id="1093" name="pasted-image.png"/>
            <p:cNvPicPr/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212553" y="0"/>
              <a:ext cx="1242110" cy="1419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94" name="Shape 1094"/>
            <p:cNvSpPr/>
            <p:nvPr/>
          </p:nvSpPr>
          <p:spPr>
            <a:xfrm>
              <a:off x="0" y="1397030"/>
              <a:ext cx="1407387" cy="5170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defRPr b="1" sz="1500"/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500">
                  <a:solidFill>
                    <a:srgbClr val="4D4D4D"/>
                  </a:solidFill>
                  <a:uFill>
                    <a:solidFill>
                      <a:srgbClr val="4D4D4D"/>
                    </a:solidFill>
                  </a:uFill>
                </a:rPr>
                <a:t>Monitor the platform</a:t>
              </a:r>
            </a:p>
          </p:txBody>
        </p:sp>
      </p:grpSp>
      <p:grpSp>
        <p:nvGrpSpPr>
          <p:cNvPr id="1098" name="Group 1098"/>
          <p:cNvGrpSpPr/>
          <p:nvPr/>
        </p:nvGrpSpPr>
        <p:grpSpPr>
          <a:xfrm>
            <a:off x="5308936" y="2652585"/>
            <a:ext cx="1877993" cy="1626811"/>
            <a:chOff x="0" y="0"/>
            <a:chExt cx="1877991" cy="1626809"/>
          </a:xfrm>
        </p:grpSpPr>
        <p:sp>
          <p:nvSpPr>
            <p:cNvPr id="1096" name="Shape 1096"/>
            <p:cNvSpPr/>
            <p:nvPr/>
          </p:nvSpPr>
          <p:spPr>
            <a:xfrm>
              <a:off x="0" y="1109801"/>
              <a:ext cx="1877992" cy="5170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>
                <a:defRPr b="1" sz="1500"/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500">
                  <a:solidFill>
                    <a:srgbClr val="4D4D4D"/>
                  </a:solidFill>
                  <a:uFill>
                    <a:solidFill>
                      <a:srgbClr val="4D4D4D"/>
                    </a:solidFill>
                  </a:uFill>
                </a:rPr>
                <a:t>Handle upgrades and updates</a:t>
              </a:r>
            </a:p>
          </p:txBody>
        </p:sp>
        <p:pic>
          <p:nvPicPr>
            <p:cNvPr id="1097" name="pasted-image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00449" y="0"/>
              <a:ext cx="1529596" cy="11089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01" name="Group 1101"/>
          <p:cNvGrpSpPr/>
          <p:nvPr/>
        </p:nvGrpSpPr>
        <p:grpSpPr>
          <a:xfrm>
            <a:off x="3355680" y="213653"/>
            <a:ext cx="1529667" cy="1258473"/>
            <a:chOff x="0" y="0"/>
            <a:chExt cx="1529665" cy="1258471"/>
          </a:xfrm>
        </p:grpSpPr>
        <p:sp>
          <p:nvSpPr>
            <p:cNvPr id="1099" name="Shape 1099"/>
            <p:cNvSpPr/>
            <p:nvPr/>
          </p:nvSpPr>
          <p:spPr>
            <a:xfrm>
              <a:off x="0" y="945079"/>
              <a:ext cx="1403013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b="1" sz="1600"/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600">
                  <a:solidFill>
                    <a:srgbClr val="4D4D4D"/>
                  </a:solidFill>
                  <a:uFill>
                    <a:solidFill>
                      <a:srgbClr val="4D4D4D"/>
                    </a:solidFill>
                  </a:uFill>
                </a:rPr>
                <a:t>Plan capacity</a:t>
              </a:r>
            </a:p>
          </p:txBody>
        </p:sp>
        <p:pic>
          <p:nvPicPr>
            <p:cNvPr id="1100" name="pasted-image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70" y="0"/>
              <a:ext cx="1529596" cy="11471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04" name="Group 1104"/>
          <p:cNvGrpSpPr/>
          <p:nvPr/>
        </p:nvGrpSpPr>
        <p:grpSpPr>
          <a:xfrm>
            <a:off x="3291027" y="2433975"/>
            <a:ext cx="1658973" cy="1808026"/>
            <a:chOff x="0" y="0"/>
            <a:chExt cx="1658971" cy="1808025"/>
          </a:xfrm>
        </p:grpSpPr>
        <p:sp>
          <p:nvSpPr>
            <p:cNvPr id="1102" name="Shape 1102"/>
            <p:cNvSpPr/>
            <p:nvPr/>
          </p:nvSpPr>
          <p:spPr>
            <a:xfrm>
              <a:off x="89225" y="1291017"/>
              <a:ext cx="1480522" cy="5170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 b="1" sz="1500">
                  <a:solidFill>
                    <a:srgbClr val="4D4D4D"/>
                  </a:solidFill>
                  <a:uFill>
                    <a:solidFill>
                      <a:srgbClr val="4D4D4D"/>
                    </a:solidFill>
                  </a:uFill>
                </a:rPr>
                <a:t>Manage users </a:t>
              </a:r>
              <a:endParaRPr b="1" sz="15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endParaRPr>
            </a:p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b="1" sz="1500">
                  <a:solidFill>
                    <a:srgbClr val="4D4D4D"/>
                  </a:solidFill>
                  <a:uFill>
                    <a:solidFill>
                      <a:srgbClr val="4D4D4D"/>
                    </a:solidFill>
                  </a:uFill>
                </a:rPr>
                <a:t>and quotas</a:t>
              </a:r>
            </a:p>
          </p:txBody>
        </p:sp>
        <p:pic>
          <p:nvPicPr>
            <p:cNvPr id="1103" name="pasted-image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658972" cy="12442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07" name="Group 1107"/>
          <p:cNvGrpSpPr/>
          <p:nvPr/>
        </p:nvGrpSpPr>
        <p:grpSpPr>
          <a:xfrm>
            <a:off x="5126013" y="308508"/>
            <a:ext cx="1735839" cy="1848385"/>
            <a:chOff x="0" y="0"/>
            <a:chExt cx="1735837" cy="1848384"/>
          </a:xfrm>
        </p:grpSpPr>
        <p:sp>
          <p:nvSpPr>
            <p:cNvPr id="1105" name="Shape 1105"/>
            <p:cNvSpPr/>
            <p:nvPr/>
          </p:nvSpPr>
          <p:spPr>
            <a:xfrm>
              <a:off x="164225" y="1331376"/>
              <a:ext cx="1407388" cy="5170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defRPr b="1" sz="1500"/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500">
                  <a:solidFill>
                    <a:srgbClr val="4D4D4D"/>
                  </a:solidFill>
                  <a:uFill>
                    <a:solidFill>
                      <a:srgbClr val="4D4D4D"/>
                    </a:solidFill>
                  </a:uFill>
                </a:rPr>
                <a:t>Install the platform</a:t>
              </a:r>
            </a:p>
          </p:txBody>
        </p:sp>
        <p:pic>
          <p:nvPicPr>
            <p:cNvPr id="1106" name="pasted-image.pn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735838" cy="13582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10" name="Group 1110"/>
          <p:cNvGrpSpPr/>
          <p:nvPr/>
        </p:nvGrpSpPr>
        <p:grpSpPr>
          <a:xfrm>
            <a:off x="7236216" y="206908"/>
            <a:ext cx="1553845" cy="1839919"/>
            <a:chOff x="0" y="0"/>
            <a:chExt cx="1553844" cy="1839917"/>
          </a:xfrm>
        </p:grpSpPr>
        <p:pic>
          <p:nvPicPr>
            <p:cNvPr id="1108" name="pasted-image.png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553845" cy="16412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09" name="Shape 1109"/>
            <p:cNvSpPr/>
            <p:nvPr/>
          </p:nvSpPr>
          <p:spPr>
            <a:xfrm>
              <a:off x="73228" y="1322910"/>
              <a:ext cx="1407388" cy="5170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defRPr b="1" sz="1500"/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500">
                  <a:solidFill>
                    <a:srgbClr val="4D4D4D"/>
                  </a:solidFill>
                  <a:uFill>
                    <a:solidFill>
                      <a:srgbClr val="4D4D4D"/>
                    </a:solidFill>
                  </a:uFill>
                </a:rPr>
                <a:t>Setup High Availability</a:t>
              </a:r>
            </a:p>
          </p:txBody>
        </p:sp>
      </p:grpSp>
      <p:pic>
        <p:nvPicPr>
          <p:cNvPr id="1111" name="pasted-image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419320" y="168803"/>
            <a:ext cx="385764" cy="385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2" name="pasted-image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419320" y="2276210"/>
            <a:ext cx="385764" cy="385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3" name="pasted-image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347818" y="2209270"/>
            <a:ext cx="385764" cy="385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13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Shape 111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</a:fld>
          </a:p>
        </p:txBody>
      </p:sp>
      <p:sp>
        <p:nvSpPr>
          <p:cNvPr id="1116" name="Shape 1116"/>
          <p:cNvSpPr/>
          <p:nvPr>
            <p:ph type="title" idx="4294967295"/>
          </p:nvPr>
        </p:nvSpPr>
        <p:spPr>
          <a:xfrm>
            <a:off x="371715" y="249538"/>
            <a:ext cx="8410576" cy="533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7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7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</a:rPr>
              <a:t>Platform Monitoring</a:t>
            </a:r>
          </a:p>
        </p:txBody>
      </p:sp>
      <p:pic>
        <p:nvPicPr>
          <p:cNvPr id="1117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077" y="1773844"/>
            <a:ext cx="2528425" cy="2889627"/>
          </a:xfrm>
          <a:prstGeom prst="rect">
            <a:avLst/>
          </a:prstGeom>
          <a:ln w="12700">
            <a:miter lim="400000"/>
          </a:ln>
        </p:spPr>
      </p:pic>
      <p:sp>
        <p:nvSpPr>
          <p:cNvPr id="1118" name="Shape 1118"/>
          <p:cNvSpPr/>
          <p:nvPr/>
        </p:nvSpPr>
        <p:spPr>
          <a:xfrm>
            <a:off x="2718572" y="1187802"/>
            <a:ext cx="3839764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How do I know when to scale DEAs?</a:t>
            </a:r>
          </a:p>
        </p:txBody>
      </p:sp>
      <p:sp>
        <p:nvSpPr>
          <p:cNvPr id="1119" name="Shape 1119"/>
          <p:cNvSpPr/>
          <p:nvPr/>
        </p:nvSpPr>
        <p:spPr>
          <a:xfrm>
            <a:off x="2149930" y="1716616"/>
            <a:ext cx="118221" cy="10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33928A"/>
            </a:solidFill>
            <a:round/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1120" name="Shape 1120"/>
          <p:cNvSpPr/>
          <p:nvPr/>
        </p:nvSpPr>
        <p:spPr>
          <a:xfrm>
            <a:off x="2319866" y="1599687"/>
            <a:ext cx="207716" cy="155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33928A"/>
            </a:solidFill>
            <a:round/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1121" name="Shape 1121"/>
          <p:cNvSpPr/>
          <p:nvPr/>
        </p:nvSpPr>
        <p:spPr>
          <a:xfrm>
            <a:off x="2718572" y="1592085"/>
            <a:ext cx="475438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How many requests each Router is servicing?</a:t>
            </a:r>
          </a:p>
        </p:txBody>
      </p:sp>
      <p:sp>
        <p:nvSpPr>
          <p:cNvPr id="1122" name="Shape 1122"/>
          <p:cNvSpPr/>
          <p:nvPr/>
        </p:nvSpPr>
        <p:spPr>
          <a:xfrm>
            <a:off x="1979995" y="1792816"/>
            <a:ext cx="118220" cy="10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33928A"/>
            </a:solidFill>
            <a:round/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1123" name="Shape 1123"/>
          <p:cNvSpPr/>
          <p:nvPr/>
        </p:nvSpPr>
        <p:spPr>
          <a:xfrm>
            <a:off x="2718572" y="1996369"/>
            <a:ext cx="5097399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What is the current load of my Cloud Controllers?</a:t>
            </a:r>
          </a:p>
        </p:txBody>
      </p:sp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nodeType="after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after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18" grpId="1"/>
      <p:bldP build="whole" bldLvl="1" animBg="1" rev="0" advAuto="0" spid="1123" grpId="3"/>
      <p:bldP build="whole" bldLvl="1" animBg="1" rev="0" advAuto="0" spid="1121" grpId="2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Shape 112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</a:fld>
          </a:p>
        </p:txBody>
      </p:sp>
      <p:sp>
        <p:nvSpPr>
          <p:cNvPr id="1126" name="Shape 1126"/>
          <p:cNvSpPr/>
          <p:nvPr>
            <p:ph type="title" idx="4294967295"/>
          </p:nvPr>
        </p:nvSpPr>
        <p:spPr>
          <a:xfrm>
            <a:off x="371715" y="249538"/>
            <a:ext cx="8410576" cy="533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7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7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</a:rPr>
              <a:t>Platform Monitoring</a:t>
            </a:r>
          </a:p>
        </p:txBody>
      </p:sp>
      <p:sp>
        <p:nvSpPr>
          <p:cNvPr id="1127" name="Shape 1127"/>
          <p:cNvSpPr/>
          <p:nvPr/>
        </p:nvSpPr>
        <p:spPr>
          <a:xfrm>
            <a:off x="9168" y="1233795"/>
            <a:ext cx="4121273" cy="3382716"/>
          </a:xfrm>
          <a:prstGeom prst="roundRect">
            <a:avLst>
              <a:gd name="adj" fmla="val 3733"/>
            </a:avLst>
          </a:prstGeom>
          <a:gradFill>
            <a:gsLst>
              <a:gs pos="0">
                <a:srgbClr val="DDDDDD">
                  <a:alpha val="73921"/>
                </a:srgbClr>
              </a:gs>
              <a:gs pos="100000">
                <a:srgbClr val="FFFFFF">
                  <a:alpha val="73921"/>
                </a:srgbClr>
              </a:gs>
            </a:gsLst>
            <a:lin ang="20987188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128" name="Shape 1128"/>
          <p:cNvSpPr/>
          <p:nvPr/>
        </p:nvSpPr>
        <p:spPr>
          <a:xfrm>
            <a:off x="195505" y="1378480"/>
            <a:ext cx="3492648" cy="1061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457200">
              <a:defRPr sz="1600">
                <a:solidFill>
                  <a:srgbClr val="29756E"/>
                </a:solidFill>
                <a:uFillTx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29756E"/>
                </a:solidFill>
              </a:rPr>
              <a:t>Pivotal Ops Metrics provides a single JMX interface to access metrics for each Pivotal CF component</a:t>
            </a:r>
            <a:endParaRPr sz="1600">
              <a:solidFill>
                <a:srgbClr val="29756E"/>
              </a:solidFill>
            </a:endParaRPr>
          </a:p>
        </p:txBody>
      </p:sp>
      <p:pic>
        <p:nvPicPr>
          <p:cNvPr id="1129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75776" y="876789"/>
            <a:ext cx="3201197" cy="3658510"/>
          </a:xfrm>
          <a:prstGeom prst="rect">
            <a:avLst/>
          </a:prstGeom>
          <a:ln w="12700">
            <a:miter lim="400000"/>
          </a:ln>
        </p:spPr>
      </p:pic>
      <p:sp>
        <p:nvSpPr>
          <p:cNvPr id="1130" name="Shape 1130"/>
          <p:cNvSpPr/>
          <p:nvPr/>
        </p:nvSpPr>
        <p:spPr>
          <a:xfrm>
            <a:off x="195505" y="2435047"/>
            <a:ext cx="3492648" cy="541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160421" indent="-160421">
              <a:buSzPct val="100000"/>
              <a:buChar char="•"/>
              <a:defRPr sz="1600">
                <a:solidFill>
                  <a:srgbClr val="29756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29756E"/>
                </a:solidFill>
                <a:uFill>
                  <a:solidFill>
                    <a:srgbClr val="4D4D4D"/>
                  </a:solidFill>
                </a:uFill>
              </a:rPr>
              <a:t>DEAs</a:t>
            </a:r>
            <a:endParaRPr sz="1600">
              <a:solidFill>
                <a:srgbClr val="29756E"/>
              </a:solidFill>
              <a:uFill>
                <a:solidFill>
                  <a:srgbClr val="4D4D4D"/>
                </a:solidFill>
              </a:uFill>
            </a:endParaRPr>
          </a:p>
        </p:txBody>
      </p:sp>
      <p:sp>
        <p:nvSpPr>
          <p:cNvPr id="1131" name="Shape 1131"/>
          <p:cNvSpPr/>
          <p:nvPr/>
        </p:nvSpPr>
        <p:spPr>
          <a:xfrm>
            <a:off x="195505" y="2828664"/>
            <a:ext cx="3492648" cy="54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160421" indent="-160421">
              <a:buSzPct val="100000"/>
              <a:buChar char="•"/>
              <a:defRPr sz="1600">
                <a:solidFill>
                  <a:srgbClr val="29756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29756E"/>
                </a:solidFill>
                <a:uFill>
                  <a:solidFill>
                    <a:srgbClr val="4D4D4D"/>
                  </a:solidFill>
                </a:uFill>
              </a:rPr>
              <a:t>Cloud Controllers</a:t>
            </a:r>
            <a:endParaRPr sz="1600">
              <a:solidFill>
                <a:srgbClr val="29756E"/>
              </a:solidFill>
              <a:uFill>
                <a:solidFill>
                  <a:srgbClr val="4D4D4D"/>
                </a:solidFill>
              </a:uFill>
            </a:endParaRPr>
          </a:p>
        </p:txBody>
      </p:sp>
      <p:sp>
        <p:nvSpPr>
          <p:cNvPr id="1132" name="Shape 1132"/>
          <p:cNvSpPr/>
          <p:nvPr/>
        </p:nvSpPr>
        <p:spPr>
          <a:xfrm>
            <a:off x="195505" y="3170520"/>
            <a:ext cx="3492648" cy="54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160421" indent="-160421">
              <a:buSzPct val="100000"/>
              <a:buChar char="•"/>
              <a:defRPr sz="1600">
                <a:solidFill>
                  <a:srgbClr val="29756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29756E"/>
                </a:solidFill>
                <a:uFill>
                  <a:solidFill>
                    <a:srgbClr val="4D4D4D"/>
                  </a:solidFill>
                </a:uFill>
              </a:rPr>
              <a:t>Routers</a:t>
            </a:r>
            <a:endParaRPr sz="1600">
              <a:solidFill>
                <a:srgbClr val="29756E"/>
              </a:solidFill>
              <a:uFill>
                <a:solidFill>
                  <a:srgbClr val="4D4D4D"/>
                </a:solidFill>
              </a:uFill>
            </a:endParaRPr>
          </a:p>
        </p:txBody>
      </p:sp>
      <p:sp>
        <p:nvSpPr>
          <p:cNvPr id="1133" name="Shape 1133"/>
          <p:cNvSpPr/>
          <p:nvPr/>
        </p:nvSpPr>
        <p:spPr>
          <a:xfrm>
            <a:off x="195505" y="3532099"/>
            <a:ext cx="3492648" cy="54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160421" indent="-160421">
              <a:buSzPct val="100000"/>
              <a:buChar char="•"/>
              <a:defRPr sz="1600">
                <a:solidFill>
                  <a:srgbClr val="29756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29756E"/>
                </a:solidFill>
                <a:uFill>
                  <a:solidFill>
                    <a:srgbClr val="4D4D4D"/>
                  </a:solidFill>
                </a:uFill>
              </a:rPr>
              <a:t>Health Managers</a:t>
            </a:r>
            <a:endParaRPr sz="1600">
              <a:solidFill>
                <a:srgbClr val="29756E"/>
              </a:solidFill>
              <a:uFill>
                <a:solidFill>
                  <a:srgbClr val="4D4D4D"/>
                </a:solidFill>
              </a:uFill>
            </a:endParaRPr>
          </a:p>
        </p:txBody>
      </p:sp>
      <p:sp>
        <p:nvSpPr>
          <p:cNvPr id="1134" name="Shape 1134"/>
          <p:cNvSpPr/>
          <p:nvPr/>
        </p:nvSpPr>
        <p:spPr>
          <a:xfrm>
            <a:off x="195505" y="3936256"/>
            <a:ext cx="3492648" cy="54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160421" indent="-160421">
              <a:buSzPct val="100000"/>
              <a:buChar char="•"/>
              <a:defRPr sz="1600">
                <a:solidFill>
                  <a:srgbClr val="29756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29756E"/>
                </a:solidFill>
                <a:uFill>
                  <a:solidFill>
                    <a:srgbClr val="4D4D4D"/>
                  </a:solidFill>
                </a:uFill>
              </a:rPr>
              <a:t>NATS, UAA, Login Server, …</a:t>
            </a:r>
            <a:endParaRPr sz="1600">
              <a:solidFill>
                <a:srgbClr val="29756E"/>
              </a:solidFill>
              <a:uFill>
                <a:solidFill>
                  <a:srgbClr val="4D4D4D"/>
                </a:solidFill>
              </a:uFill>
            </a:endParaRPr>
          </a:p>
        </p:txBody>
      </p:sp>
    </p:spTree>
  </p:cSld>
  <p:clrMapOvr>
    <a:masterClrMapping/>
  </p:clrMapOvr>
  <p:transition spd="slow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2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7" dur="5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nodeType="after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nodeType="after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nodeType="after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nodeType="after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nodeType="afterEffect" presetClass="entr" presetSubtype="0" presetID="1" grpId="6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nodeType="afterEffect" presetClass="entr" presetSubtype="0" presetID="1" grpId="7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33" grpId="6"/>
      <p:bldP build="whole" bldLvl="1" animBg="1" rev="0" advAuto="0" spid="1128" grpId="2"/>
      <p:bldP build="whole" bldLvl="1" animBg="1" rev="0" advAuto="0" spid="1132" grpId="5"/>
      <p:bldP build="whole" bldLvl="1" animBg="1" rev="0" advAuto="0" spid="1130" grpId="3"/>
      <p:bldP build="whole" bldLvl="1" animBg="1" rev="0" advAuto="0" spid="1127" grpId="1"/>
      <p:bldP build="whole" bldLvl="1" animBg="1" rev="0" advAuto="0" spid="1131" grpId="4"/>
      <p:bldP build="whole" bldLvl="1" animBg="1" rev="0" advAuto="0" spid="1134" grpId="7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</a:fld>
          </a:p>
        </p:txBody>
      </p:sp>
      <p:grpSp>
        <p:nvGrpSpPr>
          <p:cNvPr id="237" name="Group 237"/>
          <p:cNvGrpSpPr/>
          <p:nvPr/>
        </p:nvGrpSpPr>
        <p:grpSpPr>
          <a:xfrm>
            <a:off x="290397" y="807151"/>
            <a:ext cx="367762" cy="3529198"/>
            <a:chOff x="0" y="0"/>
            <a:chExt cx="367761" cy="3529197"/>
          </a:xfrm>
        </p:grpSpPr>
        <p:sp>
          <p:nvSpPr>
            <p:cNvPr id="235" name="Shape 235"/>
            <p:cNvSpPr/>
            <p:nvPr/>
          </p:nvSpPr>
          <p:spPr>
            <a:xfrm rot="16200000">
              <a:off x="-1580718" y="1580718"/>
              <a:ext cx="3529198" cy="367762"/>
            </a:xfrm>
            <a:prstGeom prst="roundRect">
              <a:avLst>
                <a:gd name="adj" fmla="val 13079"/>
              </a:avLst>
            </a:prstGeom>
            <a:solidFill>
              <a:srgbClr val="5E5E5E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</a:rPr>
                <a:t>        Router</a:t>
              </a:r>
            </a:p>
          </p:txBody>
        </p:sp>
        <p:pic>
          <p:nvPicPr>
            <p:cNvPr id="236" name="pasted-image.pd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16200000">
              <a:off x="74044" y="3210348"/>
              <a:ext cx="228477" cy="22847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sp>
        <p:nvSpPr>
          <p:cNvPr id="238" name="Shape 238"/>
          <p:cNvSpPr/>
          <p:nvPr/>
        </p:nvSpPr>
        <p:spPr>
          <a:xfrm>
            <a:off x="829291" y="1561372"/>
            <a:ext cx="2361552" cy="774349"/>
          </a:xfrm>
          <a:prstGeom prst="roundRect">
            <a:avLst>
              <a:gd name="adj" fmla="val 6519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Cloud Controller</a:t>
            </a:r>
          </a:p>
        </p:txBody>
      </p:sp>
      <p:sp>
        <p:nvSpPr>
          <p:cNvPr id="239" name="Shape 239"/>
          <p:cNvSpPr/>
          <p:nvPr/>
        </p:nvSpPr>
        <p:spPr>
          <a:xfrm>
            <a:off x="829291" y="2571750"/>
            <a:ext cx="6322825" cy="1764599"/>
          </a:xfrm>
          <a:prstGeom prst="roundRect">
            <a:avLst>
              <a:gd name="adj" fmla="val 5535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DEA</a:t>
            </a:r>
          </a:p>
        </p:txBody>
      </p:sp>
      <p:pic>
        <p:nvPicPr>
          <p:cNvPr id="240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7883" y="2609850"/>
            <a:ext cx="241301" cy="228601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243" name="Group 243"/>
          <p:cNvGrpSpPr/>
          <p:nvPr/>
        </p:nvGrpSpPr>
        <p:grpSpPr>
          <a:xfrm>
            <a:off x="829291" y="807151"/>
            <a:ext cx="2361552" cy="387175"/>
            <a:chOff x="0" y="0"/>
            <a:chExt cx="2361551" cy="387174"/>
          </a:xfrm>
        </p:grpSpPr>
        <p:sp>
          <p:nvSpPr>
            <p:cNvPr id="241" name="Shape 241"/>
            <p:cNvSpPr/>
            <p:nvPr/>
          </p:nvSpPr>
          <p:spPr>
            <a:xfrm>
              <a:off x="0" y="0"/>
              <a:ext cx="2361552" cy="387175"/>
            </a:xfrm>
            <a:prstGeom prst="roundRect">
              <a:avLst>
                <a:gd name="adj" fmla="val 13038"/>
              </a:avLst>
            </a:prstGeom>
            <a:solidFill>
              <a:srgbClr val="545454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</a:rPr>
                <a:t>        Blobstore</a:t>
              </a:r>
            </a:p>
          </p:txBody>
        </p:sp>
        <p:sp>
          <p:nvSpPr>
            <p:cNvPr id="242" name="Shape 242"/>
            <p:cNvSpPr/>
            <p:nvPr/>
          </p:nvSpPr>
          <p:spPr>
            <a:xfrm>
              <a:off x="140591" y="85728"/>
              <a:ext cx="206830" cy="215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2228"/>
                  </a:moveTo>
                  <a:cubicBezTo>
                    <a:pt x="0" y="13862"/>
                    <a:pt x="4835" y="15186"/>
                    <a:pt x="10800" y="15186"/>
                  </a:cubicBezTo>
                  <a:cubicBezTo>
                    <a:pt x="16765" y="15186"/>
                    <a:pt x="21600" y="13862"/>
                    <a:pt x="21600" y="12228"/>
                  </a:cubicBezTo>
                  <a:lnTo>
                    <a:pt x="21600" y="18660"/>
                  </a:lnTo>
                  <a:lnTo>
                    <a:pt x="21593" y="18660"/>
                  </a:lnTo>
                  <a:cubicBezTo>
                    <a:pt x="21563" y="20285"/>
                    <a:pt x="16742" y="21600"/>
                    <a:pt x="10800" y="21600"/>
                  </a:cubicBezTo>
                  <a:cubicBezTo>
                    <a:pt x="4858" y="21600"/>
                    <a:pt x="37" y="20285"/>
                    <a:pt x="7" y="18660"/>
                  </a:cubicBezTo>
                  <a:lnTo>
                    <a:pt x="0" y="18660"/>
                  </a:lnTo>
                  <a:lnTo>
                    <a:pt x="0" y="18641"/>
                  </a:lnTo>
                  <a:close/>
                  <a:moveTo>
                    <a:pt x="0" y="4106"/>
                  </a:moveTo>
                  <a:cubicBezTo>
                    <a:pt x="0" y="5740"/>
                    <a:pt x="4835" y="7065"/>
                    <a:pt x="10800" y="7065"/>
                  </a:cubicBezTo>
                  <a:cubicBezTo>
                    <a:pt x="16765" y="7065"/>
                    <a:pt x="21600" y="5740"/>
                    <a:pt x="21600" y="4106"/>
                  </a:cubicBezTo>
                  <a:lnTo>
                    <a:pt x="21600" y="10538"/>
                  </a:lnTo>
                  <a:lnTo>
                    <a:pt x="21593" y="10538"/>
                  </a:lnTo>
                  <a:cubicBezTo>
                    <a:pt x="21563" y="12164"/>
                    <a:pt x="16742" y="13478"/>
                    <a:pt x="10800" y="13478"/>
                  </a:cubicBezTo>
                  <a:cubicBezTo>
                    <a:pt x="4858" y="13478"/>
                    <a:pt x="37" y="12164"/>
                    <a:pt x="7" y="10538"/>
                  </a:cubicBezTo>
                  <a:lnTo>
                    <a:pt x="0" y="10538"/>
                  </a:lnTo>
                  <a:lnTo>
                    <a:pt x="0" y="10520"/>
                  </a:lnTo>
                  <a:close/>
                  <a:moveTo>
                    <a:pt x="10800" y="0"/>
                  </a:moveTo>
                  <a:cubicBezTo>
                    <a:pt x="16437" y="0"/>
                    <a:pt x="21006" y="1252"/>
                    <a:pt x="21006" y="2796"/>
                  </a:cubicBezTo>
                  <a:cubicBezTo>
                    <a:pt x="21006" y="4340"/>
                    <a:pt x="16437" y="5592"/>
                    <a:pt x="10800" y="5592"/>
                  </a:cubicBezTo>
                  <a:cubicBezTo>
                    <a:pt x="5163" y="5592"/>
                    <a:pt x="594" y="4340"/>
                    <a:pt x="594" y="2796"/>
                  </a:cubicBezTo>
                  <a:cubicBezTo>
                    <a:pt x="594" y="1252"/>
                    <a:pt x="5163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uFillTx/>
                </a:defRPr>
              </a:pPr>
            </a:p>
          </p:txBody>
        </p:sp>
      </p:grpSp>
      <p:grpSp>
        <p:nvGrpSpPr>
          <p:cNvPr id="246" name="Group 246"/>
          <p:cNvGrpSpPr/>
          <p:nvPr/>
        </p:nvGrpSpPr>
        <p:grpSpPr>
          <a:xfrm>
            <a:off x="3541236" y="807151"/>
            <a:ext cx="2061528" cy="387175"/>
            <a:chOff x="0" y="0"/>
            <a:chExt cx="2061526" cy="387174"/>
          </a:xfrm>
        </p:grpSpPr>
        <p:sp>
          <p:nvSpPr>
            <p:cNvPr id="244" name="Shape 244"/>
            <p:cNvSpPr/>
            <p:nvPr/>
          </p:nvSpPr>
          <p:spPr>
            <a:xfrm>
              <a:off x="0" y="0"/>
              <a:ext cx="2061527" cy="387175"/>
            </a:xfrm>
            <a:prstGeom prst="roundRect">
              <a:avLst>
                <a:gd name="adj" fmla="val 13038"/>
              </a:avLst>
            </a:prstGeom>
            <a:solidFill>
              <a:srgbClr val="545454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</a:rPr>
                <a:t>        DB</a:t>
              </a:r>
            </a:p>
          </p:txBody>
        </p:sp>
        <p:sp>
          <p:nvSpPr>
            <p:cNvPr id="245" name="Shape 245"/>
            <p:cNvSpPr/>
            <p:nvPr/>
          </p:nvSpPr>
          <p:spPr>
            <a:xfrm>
              <a:off x="139793" y="85728"/>
              <a:ext cx="206830" cy="215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2228"/>
                  </a:moveTo>
                  <a:cubicBezTo>
                    <a:pt x="0" y="13862"/>
                    <a:pt x="4835" y="15186"/>
                    <a:pt x="10800" y="15186"/>
                  </a:cubicBezTo>
                  <a:cubicBezTo>
                    <a:pt x="16765" y="15186"/>
                    <a:pt x="21600" y="13862"/>
                    <a:pt x="21600" y="12228"/>
                  </a:cubicBezTo>
                  <a:lnTo>
                    <a:pt x="21600" y="18660"/>
                  </a:lnTo>
                  <a:lnTo>
                    <a:pt x="21593" y="18660"/>
                  </a:lnTo>
                  <a:cubicBezTo>
                    <a:pt x="21563" y="20285"/>
                    <a:pt x="16742" y="21600"/>
                    <a:pt x="10800" y="21600"/>
                  </a:cubicBezTo>
                  <a:cubicBezTo>
                    <a:pt x="4858" y="21600"/>
                    <a:pt x="37" y="20285"/>
                    <a:pt x="7" y="18660"/>
                  </a:cubicBezTo>
                  <a:lnTo>
                    <a:pt x="0" y="18660"/>
                  </a:lnTo>
                  <a:lnTo>
                    <a:pt x="0" y="18641"/>
                  </a:lnTo>
                  <a:close/>
                  <a:moveTo>
                    <a:pt x="0" y="4106"/>
                  </a:moveTo>
                  <a:cubicBezTo>
                    <a:pt x="0" y="5740"/>
                    <a:pt x="4835" y="7065"/>
                    <a:pt x="10800" y="7065"/>
                  </a:cubicBezTo>
                  <a:cubicBezTo>
                    <a:pt x="16765" y="7065"/>
                    <a:pt x="21600" y="5740"/>
                    <a:pt x="21600" y="4106"/>
                  </a:cubicBezTo>
                  <a:lnTo>
                    <a:pt x="21600" y="10538"/>
                  </a:lnTo>
                  <a:lnTo>
                    <a:pt x="21593" y="10538"/>
                  </a:lnTo>
                  <a:cubicBezTo>
                    <a:pt x="21563" y="12164"/>
                    <a:pt x="16742" y="13478"/>
                    <a:pt x="10800" y="13478"/>
                  </a:cubicBezTo>
                  <a:cubicBezTo>
                    <a:pt x="4858" y="13478"/>
                    <a:pt x="37" y="12164"/>
                    <a:pt x="7" y="10538"/>
                  </a:cubicBezTo>
                  <a:lnTo>
                    <a:pt x="0" y="10538"/>
                  </a:lnTo>
                  <a:lnTo>
                    <a:pt x="0" y="10520"/>
                  </a:lnTo>
                  <a:close/>
                  <a:moveTo>
                    <a:pt x="10800" y="0"/>
                  </a:moveTo>
                  <a:cubicBezTo>
                    <a:pt x="16437" y="0"/>
                    <a:pt x="21006" y="1252"/>
                    <a:pt x="21006" y="2796"/>
                  </a:cubicBezTo>
                  <a:cubicBezTo>
                    <a:pt x="21006" y="4340"/>
                    <a:pt x="16437" y="5592"/>
                    <a:pt x="10800" y="5592"/>
                  </a:cubicBezTo>
                  <a:cubicBezTo>
                    <a:pt x="5163" y="5592"/>
                    <a:pt x="594" y="4340"/>
                    <a:pt x="594" y="2796"/>
                  </a:cubicBezTo>
                  <a:cubicBezTo>
                    <a:pt x="594" y="1252"/>
                    <a:pt x="5163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uFillTx/>
                </a:defRPr>
              </a:pPr>
            </a:p>
          </p:txBody>
        </p:sp>
      </p:grpSp>
      <p:pic>
        <p:nvPicPr>
          <p:cNvPr id="247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2384" y="1824047"/>
            <a:ext cx="213189" cy="274100"/>
          </a:xfrm>
          <a:prstGeom prst="rect">
            <a:avLst/>
          </a:prstGeom>
          <a:ln w="3175">
            <a:miter lim="400000"/>
          </a:ln>
        </p:spPr>
      </p:pic>
      <p:sp>
        <p:nvSpPr>
          <p:cNvPr id="248" name="Shape 248"/>
          <p:cNvSpPr/>
          <p:nvPr/>
        </p:nvSpPr>
        <p:spPr>
          <a:xfrm>
            <a:off x="203463" y="698628"/>
            <a:ext cx="8737074" cy="3746244"/>
          </a:xfrm>
          <a:prstGeom prst="roundRect">
            <a:avLst>
              <a:gd name="adj" fmla="val 1356"/>
            </a:avLst>
          </a:prstGeom>
          <a:ln w="25400">
            <a:solidFill>
              <a:srgbClr val="29756E"/>
            </a:solidFill>
            <a:round/>
          </a:ln>
        </p:spPr>
        <p:txBody>
          <a:bodyPr lIns="0" tIns="0" rIns="0" bIns="0" anchor="ctr"/>
          <a:lstStyle/>
          <a:p>
            <a:pPr lvl="0"/>
          </a:p>
        </p:txBody>
      </p:sp>
      <p:pic>
        <p:nvPicPr>
          <p:cNvPr id="249" name="droppedImage.png"/>
          <p:cNvPicPr/>
          <p:nvPr/>
        </p:nvPicPr>
        <p:blipFill>
          <a:blip r:embed="rId5">
            <a:extLst/>
          </a:blip>
          <a:srcRect l="3267" t="13725" r="13071" b="40958"/>
          <a:stretch>
            <a:fillRect/>
          </a:stretch>
        </p:blipFill>
        <p:spPr>
          <a:xfrm>
            <a:off x="7393427" y="3314319"/>
            <a:ext cx="1435528" cy="777578"/>
          </a:xfrm>
          <a:prstGeom prst="rect">
            <a:avLst/>
          </a:prstGeom>
          <a:ln w="3175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250" name="Shape 250"/>
          <p:cNvSpPr/>
          <p:nvPr/>
        </p:nvSpPr>
        <p:spPr>
          <a:xfrm>
            <a:off x="7734782" y="4023231"/>
            <a:ext cx="96619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Runtime</a:t>
            </a:r>
          </a:p>
        </p:txBody>
      </p:sp>
      <p:sp>
        <p:nvSpPr>
          <p:cNvPr id="251" name="Shape 251"/>
          <p:cNvSpPr/>
          <p:nvPr/>
        </p:nvSpPr>
        <p:spPr>
          <a:xfrm>
            <a:off x="2430204" y="3243748"/>
            <a:ext cx="201274" cy="245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51" fill="norm" stroke="1" extrusionOk="0">
                <a:moveTo>
                  <a:pt x="11767" y="12451"/>
                </a:moveTo>
                <a:lnTo>
                  <a:pt x="19835" y="12451"/>
                </a:lnTo>
                <a:lnTo>
                  <a:pt x="19835" y="20151"/>
                </a:lnTo>
                <a:lnTo>
                  <a:pt x="11767" y="20151"/>
                </a:lnTo>
                <a:close/>
                <a:moveTo>
                  <a:pt x="1597" y="12451"/>
                </a:moveTo>
                <a:lnTo>
                  <a:pt x="9665" y="12451"/>
                </a:lnTo>
                <a:lnTo>
                  <a:pt x="9665" y="20151"/>
                </a:lnTo>
                <a:lnTo>
                  <a:pt x="1597" y="20151"/>
                </a:lnTo>
                <a:close/>
                <a:moveTo>
                  <a:pt x="6050" y="1492"/>
                </a:moveTo>
                <a:cubicBezTo>
                  <a:pt x="5497" y="1441"/>
                  <a:pt x="4954" y="1610"/>
                  <a:pt x="4485" y="2087"/>
                </a:cubicBezTo>
                <a:cubicBezTo>
                  <a:pt x="2908" y="3794"/>
                  <a:pt x="5499" y="5196"/>
                  <a:pt x="8367" y="5424"/>
                </a:cubicBezTo>
                <a:cubicBezTo>
                  <a:pt x="8777" y="5456"/>
                  <a:pt x="9192" y="5465"/>
                  <a:pt x="9602" y="5447"/>
                </a:cubicBezTo>
                <a:cubicBezTo>
                  <a:pt x="9464" y="3766"/>
                  <a:pt x="7710" y="1644"/>
                  <a:pt x="6050" y="1492"/>
                </a:cubicBezTo>
                <a:close/>
                <a:moveTo>
                  <a:pt x="15550" y="1492"/>
                </a:moveTo>
                <a:cubicBezTo>
                  <a:pt x="13890" y="1644"/>
                  <a:pt x="12136" y="3766"/>
                  <a:pt x="11998" y="5447"/>
                </a:cubicBezTo>
                <a:cubicBezTo>
                  <a:pt x="12408" y="5465"/>
                  <a:pt x="12823" y="5456"/>
                  <a:pt x="13233" y="5424"/>
                </a:cubicBezTo>
                <a:cubicBezTo>
                  <a:pt x="16101" y="5196"/>
                  <a:pt x="18692" y="3794"/>
                  <a:pt x="17115" y="2087"/>
                </a:cubicBezTo>
                <a:cubicBezTo>
                  <a:pt x="16646" y="1610"/>
                  <a:pt x="16103" y="1441"/>
                  <a:pt x="15550" y="1492"/>
                </a:cubicBezTo>
                <a:close/>
                <a:moveTo>
                  <a:pt x="15832" y="14"/>
                </a:moveTo>
                <a:cubicBezTo>
                  <a:pt x="16793" y="-73"/>
                  <a:pt x="17736" y="225"/>
                  <a:pt x="18552" y="1064"/>
                </a:cubicBezTo>
                <a:cubicBezTo>
                  <a:pt x="21241" y="4013"/>
                  <a:pt x="16979" y="6431"/>
                  <a:pt x="12118" y="6868"/>
                </a:cubicBezTo>
                <a:lnTo>
                  <a:pt x="20505" y="6868"/>
                </a:lnTo>
                <a:cubicBezTo>
                  <a:pt x="21110" y="6868"/>
                  <a:pt x="21600" y="7400"/>
                  <a:pt x="21600" y="8056"/>
                </a:cubicBezTo>
                <a:lnTo>
                  <a:pt x="21600" y="10882"/>
                </a:lnTo>
                <a:lnTo>
                  <a:pt x="11935" y="10882"/>
                </a:lnTo>
                <a:lnTo>
                  <a:pt x="11935" y="6902"/>
                </a:lnTo>
                <a:lnTo>
                  <a:pt x="11907" y="6907"/>
                </a:lnTo>
                <a:lnTo>
                  <a:pt x="11919" y="6960"/>
                </a:lnTo>
                <a:cubicBezTo>
                  <a:pt x="11547" y="6977"/>
                  <a:pt x="11173" y="6981"/>
                  <a:pt x="10799" y="6940"/>
                </a:cubicBezTo>
                <a:cubicBezTo>
                  <a:pt x="10426" y="6981"/>
                  <a:pt x="10052" y="6977"/>
                  <a:pt x="9681" y="6960"/>
                </a:cubicBezTo>
                <a:lnTo>
                  <a:pt x="9696" y="6908"/>
                </a:lnTo>
                <a:lnTo>
                  <a:pt x="9665" y="6902"/>
                </a:lnTo>
                <a:lnTo>
                  <a:pt x="9665" y="10882"/>
                </a:lnTo>
                <a:lnTo>
                  <a:pt x="0" y="10882"/>
                </a:lnTo>
                <a:lnTo>
                  <a:pt x="0" y="8056"/>
                </a:lnTo>
                <a:cubicBezTo>
                  <a:pt x="0" y="7400"/>
                  <a:pt x="490" y="6868"/>
                  <a:pt x="1095" y="6868"/>
                </a:cubicBezTo>
                <a:lnTo>
                  <a:pt x="9482" y="6868"/>
                </a:lnTo>
                <a:cubicBezTo>
                  <a:pt x="4621" y="6431"/>
                  <a:pt x="359" y="4013"/>
                  <a:pt x="3048" y="1064"/>
                </a:cubicBezTo>
                <a:cubicBezTo>
                  <a:pt x="5491" y="-1449"/>
                  <a:pt x="9070" y="893"/>
                  <a:pt x="10846" y="3883"/>
                </a:cubicBezTo>
                <a:cubicBezTo>
                  <a:pt x="11958" y="1873"/>
                  <a:pt x="13929" y="187"/>
                  <a:pt x="15832" y="1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</a:p>
        </p:txBody>
      </p:sp>
      <p:sp>
        <p:nvSpPr>
          <p:cNvPr id="252" name="Shape 252"/>
          <p:cNvSpPr/>
          <p:nvPr/>
        </p:nvSpPr>
        <p:spPr>
          <a:xfrm>
            <a:off x="2430204" y="3598605"/>
            <a:ext cx="201274" cy="245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51" fill="norm" stroke="1" extrusionOk="0">
                <a:moveTo>
                  <a:pt x="11767" y="12451"/>
                </a:moveTo>
                <a:lnTo>
                  <a:pt x="19835" y="12451"/>
                </a:lnTo>
                <a:lnTo>
                  <a:pt x="19835" y="20151"/>
                </a:lnTo>
                <a:lnTo>
                  <a:pt x="11767" y="20151"/>
                </a:lnTo>
                <a:close/>
                <a:moveTo>
                  <a:pt x="1597" y="12451"/>
                </a:moveTo>
                <a:lnTo>
                  <a:pt x="9665" y="12451"/>
                </a:lnTo>
                <a:lnTo>
                  <a:pt x="9665" y="20151"/>
                </a:lnTo>
                <a:lnTo>
                  <a:pt x="1597" y="20151"/>
                </a:lnTo>
                <a:close/>
                <a:moveTo>
                  <a:pt x="6050" y="1492"/>
                </a:moveTo>
                <a:cubicBezTo>
                  <a:pt x="5497" y="1441"/>
                  <a:pt x="4954" y="1610"/>
                  <a:pt x="4485" y="2087"/>
                </a:cubicBezTo>
                <a:cubicBezTo>
                  <a:pt x="2908" y="3794"/>
                  <a:pt x="5499" y="5196"/>
                  <a:pt x="8367" y="5424"/>
                </a:cubicBezTo>
                <a:cubicBezTo>
                  <a:pt x="8777" y="5456"/>
                  <a:pt x="9192" y="5465"/>
                  <a:pt x="9602" y="5447"/>
                </a:cubicBezTo>
                <a:cubicBezTo>
                  <a:pt x="9464" y="3766"/>
                  <a:pt x="7710" y="1644"/>
                  <a:pt x="6050" y="1492"/>
                </a:cubicBezTo>
                <a:close/>
                <a:moveTo>
                  <a:pt x="15550" y="1492"/>
                </a:moveTo>
                <a:cubicBezTo>
                  <a:pt x="13890" y="1644"/>
                  <a:pt x="12136" y="3766"/>
                  <a:pt x="11998" y="5447"/>
                </a:cubicBezTo>
                <a:cubicBezTo>
                  <a:pt x="12408" y="5465"/>
                  <a:pt x="12823" y="5456"/>
                  <a:pt x="13233" y="5424"/>
                </a:cubicBezTo>
                <a:cubicBezTo>
                  <a:pt x="16101" y="5196"/>
                  <a:pt x="18692" y="3794"/>
                  <a:pt x="17115" y="2087"/>
                </a:cubicBezTo>
                <a:cubicBezTo>
                  <a:pt x="16646" y="1610"/>
                  <a:pt x="16103" y="1441"/>
                  <a:pt x="15550" y="1492"/>
                </a:cubicBezTo>
                <a:close/>
                <a:moveTo>
                  <a:pt x="15832" y="14"/>
                </a:moveTo>
                <a:cubicBezTo>
                  <a:pt x="16793" y="-73"/>
                  <a:pt x="17736" y="225"/>
                  <a:pt x="18552" y="1064"/>
                </a:cubicBezTo>
                <a:cubicBezTo>
                  <a:pt x="21241" y="4013"/>
                  <a:pt x="16979" y="6431"/>
                  <a:pt x="12118" y="6868"/>
                </a:cubicBezTo>
                <a:lnTo>
                  <a:pt x="20505" y="6868"/>
                </a:lnTo>
                <a:cubicBezTo>
                  <a:pt x="21110" y="6868"/>
                  <a:pt x="21600" y="7400"/>
                  <a:pt x="21600" y="8056"/>
                </a:cubicBezTo>
                <a:lnTo>
                  <a:pt x="21600" y="10882"/>
                </a:lnTo>
                <a:lnTo>
                  <a:pt x="11935" y="10882"/>
                </a:lnTo>
                <a:lnTo>
                  <a:pt x="11935" y="6902"/>
                </a:lnTo>
                <a:lnTo>
                  <a:pt x="11907" y="6907"/>
                </a:lnTo>
                <a:lnTo>
                  <a:pt x="11919" y="6960"/>
                </a:lnTo>
                <a:cubicBezTo>
                  <a:pt x="11547" y="6977"/>
                  <a:pt x="11173" y="6981"/>
                  <a:pt x="10799" y="6940"/>
                </a:cubicBezTo>
                <a:cubicBezTo>
                  <a:pt x="10426" y="6981"/>
                  <a:pt x="10052" y="6977"/>
                  <a:pt x="9681" y="6960"/>
                </a:cubicBezTo>
                <a:lnTo>
                  <a:pt x="9696" y="6908"/>
                </a:lnTo>
                <a:lnTo>
                  <a:pt x="9665" y="6902"/>
                </a:lnTo>
                <a:lnTo>
                  <a:pt x="9665" y="10882"/>
                </a:lnTo>
                <a:lnTo>
                  <a:pt x="0" y="10882"/>
                </a:lnTo>
                <a:lnTo>
                  <a:pt x="0" y="8056"/>
                </a:lnTo>
                <a:cubicBezTo>
                  <a:pt x="0" y="7400"/>
                  <a:pt x="490" y="6868"/>
                  <a:pt x="1095" y="6868"/>
                </a:cubicBezTo>
                <a:lnTo>
                  <a:pt x="9482" y="6868"/>
                </a:lnTo>
                <a:cubicBezTo>
                  <a:pt x="4621" y="6431"/>
                  <a:pt x="359" y="4013"/>
                  <a:pt x="3048" y="1064"/>
                </a:cubicBezTo>
                <a:cubicBezTo>
                  <a:pt x="5491" y="-1449"/>
                  <a:pt x="9070" y="893"/>
                  <a:pt x="10846" y="3883"/>
                </a:cubicBezTo>
                <a:cubicBezTo>
                  <a:pt x="11958" y="1873"/>
                  <a:pt x="13929" y="187"/>
                  <a:pt x="15832" y="1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</a:p>
        </p:txBody>
      </p:sp>
      <p:sp>
        <p:nvSpPr>
          <p:cNvPr id="253" name="Shape 253"/>
          <p:cNvSpPr/>
          <p:nvPr/>
        </p:nvSpPr>
        <p:spPr>
          <a:xfrm>
            <a:off x="2430204" y="3953461"/>
            <a:ext cx="201274" cy="245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51" fill="norm" stroke="1" extrusionOk="0">
                <a:moveTo>
                  <a:pt x="11767" y="12451"/>
                </a:moveTo>
                <a:lnTo>
                  <a:pt x="19835" y="12451"/>
                </a:lnTo>
                <a:lnTo>
                  <a:pt x="19835" y="20151"/>
                </a:lnTo>
                <a:lnTo>
                  <a:pt x="11767" y="20151"/>
                </a:lnTo>
                <a:close/>
                <a:moveTo>
                  <a:pt x="1597" y="12451"/>
                </a:moveTo>
                <a:lnTo>
                  <a:pt x="9665" y="12451"/>
                </a:lnTo>
                <a:lnTo>
                  <a:pt x="9665" y="20151"/>
                </a:lnTo>
                <a:lnTo>
                  <a:pt x="1597" y="20151"/>
                </a:lnTo>
                <a:close/>
                <a:moveTo>
                  <a:pt x="6050" y="1492"/>
                </a:moveTo>
                <a:cubicBezTo>
                  <a:pt x="5497" y="1441"/>
                  <a:pt x="4954" y="1610"/>
                  <a:pt x="4485" y="2087"/>
                </a:cubicBezTo>
                <a:cubicBezTo>
                  <a:pt x="2908" y="3794"/>
                  <a:pt x="5499" y="5196"/>
                  <a:pt x="8367" y="5424"/>
                </a:cubicBezTo>
                <a:cubicBezTo>
                  <a:pt x="8777" y="5456"/>
                  <a:pt x="9192" y="5465"/>
                  <a:pt x="9602" y="5447"/>
                </a:cubicBezTo>
                <a:cubicBezTo>
                  <a:pt x="9464" y="3766"/>
                  <a:pt x="7710" y="1644"/>
                  <a:pt x="6050" y="1492"/>
                </a:cubicBezTo>
                <a:close/>
                <a:moveTo>
                  <a:pt x="15550" y="1492"/>
                </a:moveTo>
                <a:cubicBezTo>
                  <a:pt x="13890" y="1644"/>
                  <a:pt x="12136" y="3766"/>
                  <a:pt x="11998" y="5447"/>
                </a:cubicBezTo>
                <a:cubicBezTo>
                  <a:pt x="12408" y="5465"/>
                  <a:pt x="12823" y="5456"/>
                  <a:pt x="13233" y="5424"/>
                </a:cubicBezTo>
                <a:cubicBezTo>
                  <a:pt x="16101" y="5196"/>
                  <a:pt x="18692" y="3794"/>
                  <a:pt x="17115" y="2087"/>
                </a:cubicBezTo>
                <a:cubicBezTo>
                  <a:pt x="16646" y="1610"/>
                  <a:pt x="16103" y="1441"/>
                  <a:pt x="15550" y="1492"/>
                </a:cubicBezTo>
                <a:close/>
                <a:moveTo>
                  <a:pt x="15832" y="14"/>
                </a:moveTo>
                <a:cubicBezTo>
                  <a:pt x="16793" y="-73"/>
                  <a:pt x="17736" y="225"/>
                  <a:pt x="18552" y="1064"/>
                </a:cubicBezTo>
                <a:cubicBezTo>
                  <a:pt x="21241" y="4013"/>
                  <a:pt x="16979" y="6431"/>
                  <a:pt x="12118" y="6868"/>
                </a:cubicBezTo>
                <a:lnTo>
                  <a:pt x="20505" y="6868"/>
                </a:lnTo>
                <a:cubicBezTo>
                  <a:pt x="21110" y="6868"/>
                  <a:pt x="21600" y="7400"/>
                  <a:pt x="21600" y="8056"/>
                </a:cubicBezTo>
                <a:lnTo>
                  <a:pt x="21600" y="10882"/>
                </a:lnTo>
                <a:lnTo>
                  <a:pt x="11935" y="10882"/>
                </a:lnTo>
                <a:lnTo>
                  <a:pt x="11935" y="6902"/>
                </a:lnTo>
                <a:lnTo>
                  <a:pt x="11907" y="6907"/>
                </a:lnTo>
                <a:lnTo>
                  <a:pt x="11919" y="6960"/>
                </a:lnTo>
                <a:cubicBezTo>
                  <a:pt x="11547" y="6977"/>
                  <a:pt x="11173" y="6981"/>
                  <a:pt x="10799" y="6940"/>
                </a:cubicBezTo>
                <a:cubicBezTo>
                  <a:pt x="10426" y="6981"/>
                  <a:pt x="10052" y="6977"/>
                  <a:pt x="9681" y="6960"/>
                </a:cubicBezTo>
                <a:lnTo>
                  <a:pt x="9696" y="6908"/>
                </a:lnTo>
                <a:lnTo>
                  <a:pt x="9665" y="6902"/>
                </a:lnTo>
                <a:lnTo>
                  <a:pt x="9665" y="10882"/>
                </a:lnTo>
                <a:lnTo>
                  <a:pt x="0" y="10882"/>
                </a:lnTo>
                <a:lnTo>
                  <a:pt x="0" y="8056"/>
                </a:lnTo>
                <a:cubicBezTo>
                  <a:pt x="0" y="7400"/>
                  <a:pt x="490" y="6868"/>
                  <a:pt x="1095" y="6868"/>
                </a:cubicBezTo>
                <a:lnTo>
                  <a:pt x="9482" y="6868"/>
                </a:lnTo>
                <a:cubicBezTo>
                  <a:pt x="4621" y="6431"/>
                  <a:pt x="359" y="4013"/>
                  <a:pt x="3048" y="1064"/>
                </a:cubicBezTo>
                <a:cubicBezTo>
                  <a:pt x="5491" y="-1449"/>
                  <a:pt x="9070" y="893"/>
                  <a:pt x="10846" y="3883"/>
                </a:cubicBezTo>
                <a:cubicBezTo>
                  <a:pt x="11958" y="1873"/>
                  <a:pt x="13929" y="187"/>
                  <a:pt x="15832" y="1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</a:p>
        </p:txBody>
      </p:sp>
      <p:sp>
        <p:nvSpPr>
          <p:cNvPr id="254" name="Shape 254"/>
          <p:cNvSpPr/>
          <p:nvPr/>
        </p:nvSpPr>
        <p:spPr>
          <a:xfrm>
            <a:off x="3559738" y="2684997"/>
            <a:ext cx="528131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100">
                <a:solidFill>
                  <a:srgbClr val="FFFFFF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FFFFFF"/>
                </a:solidFill>
              </a:rPr>
              <a:t>Detect</a:t>
            </a:r>
          </a:p>
        </p:txBody>
      </p:sp>
      <p:sp>
        <p:nvSpPr>
          <p:cNvPr id="255" name="Shape 255"/>
          <p:cNvSpPr/>
          <p:nvPr/>
        </p:nvSpPr>
        <p:spPr>
          <a:xfrm>
            <a:off x="4827245" y="2702767"/>
            <a:ext cx="650508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b">
            <a:spAutoFit/>
          </a:bodyPr>
          <a:lstStyle>
            <a:lvl1pPr algn="ctr">
              <a:defRPr sz="1100">
                <a:solidFill>
                  <a:srgbClr val="FFFFFF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FFFFFF"/>
                </a:solidFill>
              </a:rPr>
              <a:t>Compile</a:t>
            </a:r>
          </a:p>
        </p:txBody>
      </p:sp>
      <p:sp>
        <p:nvSpPr>
          <p:cNvPr id="256" name="Shape 256"/>
          <p:cNvSpPr/>
          <p:nvPr/>
        </p:nvSpPr>
        <p:spPr>
          <a:xfrm>
            <a:off x="6175233" y="2702767"/>
            <a:ext cx="576187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b">
            <a:spAutoFit/>
          </a:bodyPr>
          <a:lstStyle>
            <a:lvl1pPr algn="ctr">
              <a:defRPr sz="1100">
                <a:solidFill>
                  <a:srgbClr val="FFFFFF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FFFFFF"/>
                </a:solidFill>
              </a:rPr>
              <a:t>Upload</a:t>
            </a:r>
          </a:p>
        </p:txBody>
      </p:sp>
      <p:sp>
        <p:nvSpPr>
          <p:cNvPr id="257" name="Shape 257"/>
          <p:cNvSpPr/>
          <p:nvPr/>
        </p:nvSpPr>
        <p:spPr>
          <a:xfrm rot="10800000">
            <a:off x="2686260" y="3148284"/>
            <a:ext cx="1155408" cy="301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13163"/>
                </a:lnTo>
                <a:cubicBezTo>
                  <a:pt x="0" y="7943"/>
                  <a:pt x="1105" y="3712"/>
                  <a:pt x="2467" y="3712"/>
                </a:cubicBezTo>
                <a:lnTo>
                  <a:pt x="20190" y="3712"/>
                </a:lnTo>
                <a:lnTo>
                  <a:pt x="20190" y="0"/>
                </a:lnTo>
                <a:lnTo>
                  <a:pt x="21600" y="5400"/>
                </a:lnTo>
                <a:lnTo>
                  <a:pt x="20190" y="10800"/>
                </a:lnTo>
                <a:lnTo>
                  <a:pt x="20190" y="7088"/>
                </a:lnTo>
                <a:lnTo>
                  <a:pt x="2467" y="7088"/>
                </a:lnTo>
                <a:cubicBezTo>
                  <a:pt x="1591" y="7088"/>
                  <a:pt x="881" y="9807"/>
                  <a:pt x="881" y="13163"/>
                </a:cubicBezTo>
                <a:lnTo>
                  <a:pt x="881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00685D"/>
                </a:solidFill>
                <a:uFillTx/>
              </a:defRPr>
            </a:pPr>
          </a:p>
        </p:txBody>
      </p:sp>
      <p:sp>
        <p:nvSpPr>
          <p:cNvPr id="258" name="Shape 258"/>
          <p:cNvSpPr/>
          <p:nvPr/>
        </p:nvSpPr>
        <p:spPr>
          <a:xfrm rot="10800000">
            <a:off x="2686259" y="3148284"/>
            <a:ext cx="1157757" cy="6511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10884"/>
                </a:lnTo>
                <a:cubicBezTo>
                  <a:pt x="0" y="5665"/>
                  <a:pt x="2380" y="1434"/>
                  <a:pt x="5315" y="1434"/>
                </a:cubicBezTo>
                <a:lnTo>
                  <a:pt x="20320" y="1434"/>
                </a:lnTo>
                <a:lnTo>
                  <a:pt x="20320" y="0"/>
                </a:lnTo>
                <a:lnTo>
                  <a:pt x="21600" y="2291"/>
                </a:lnTo>
                <a:lnTo>
                  <a:pt x="20320" y="4581"/>
                </a:lnTo>
                <a:lnTo>
                  <a:pt x="20320" y="3147"/>
                </a:lnTo>
                <a:lnTo>
                  <a:pt x="5315" y="3147"/>
                </a:lnTo>
                <a:cubicBezTo>
                  <a:pt x="2911" y="3147"/>
                  <a:pt x="963" y="6611"/>
                  <a:pt x="963" y="10884"/>
                </a:cubicBezTo>
                <a:lnTo>
                  <a:pt x="963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00685D"/>
                </a:solidFill>
                <a:uFillTx/>
              </a:defRPr>
            </a:pPr>
          </a:p>
        </p:txBody>
      </p:sp>
      <p:sp>
        <p:nvSpPr>
          <p:cNvPr id="259" name="Shape 259"/>
          <p:cNvSpPr/>
          <p:nvPr/>
        </p:nvSpPr>
        <p:spPr>
          <a:xfrm>
            <a:off x="3696910" y="2915440"/>
            <a:ext cx="253787" cy="202695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432" tIns="27432" rIns="27432" bIns="27432">
            <a:spAutoFit/>
          </a:bodyPr>
          <a:lstStyle>
            <a:lvl1pPr algn="ctr">
              <a:defRPr b="1" sz="1100">
                <a:solidFill>
                  <a:srgbClr val="FFFFFF"/>
                </a:solidFill>
                <a:uFillTx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1100">
                <a:solidFill>
                  <a:srgbClr val="FFFFFF"/>
                </a:solidFill>
              </a:rPr>
              <a:t>No</a:t>
            </a:r>
          </a:p>
        </p:txBody>
      </p:sp>
      <p:sp>
        <p:nvSpPr>
          <p:cNvPr id="260" name="Shape 260"/>
          <p:cNvSpPr/>
          <p:nvPr/>
        </p:nvSpPr>
        <p:spPr>
          <a:xfrm>
            <a:off x="2131406" y="2681544"/>
            <a:ext cx="798869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b">
            <a:spAutoFit/>
          </a:bodyPr>
          <a:lstStyle/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11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rPr>
              <a:t>System</a:t>
            </a:r>
            <a:endParaRPr sz="1100">
              <a:solidFill>
                <a:srgbClr val="FFFFFF"/>
              </a:solidFill>
              <a:latin typeface="Avenir Next"/>
              <a:ea typeface="Avenir Next"/>
              <a:cs typeface="Avenir Next"/>
              <a:sym typeface="Avenir Next"/>
            </a:endParaRPr>
          </a:p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11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rPr>
              <a:t>Buildpacks</a:t>
            </a:r>
          </a:p>
        </p:txBody>
      </p:sp>
      <p:sp>
        <p:nvSpPr>
          <p:cNvPr id="261" name="Shape 261"/>
          <p:cNvSpPr/>
          <p:nvPr/>
        </p:nvSpPr>
        <p:spPr>
          <a:xfrm rot="18900000">
            <a:off x="5629834" y="3536850"/>
            <a:ext cx="190952" cy="190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945"/>
                </a:moveTo>
                <a:cubicBezTo>
                  <a:pt x="0" y="8165"/>
                  <a:pt x="3875" y="4290"/>
                  <a:pt x="8655" y="4290"/>
                </a:cubicBezTo>
                <a:cubicBezTo>
                  <a:pt x="12970" y="4290"/>
                  <a:pt x="17285" y="2860"/>
                  <a:pt x="21600" y="0"/>
                </a:cubicBezTo>
                <a:cubicBezTo>
                  <a:pt x="18740" y="4315"/>
                  <a:pt x="17310" y="8630"/>
                  <a:pt x="17310" y="12945"/>
                </a:cubicBezTo>
                <a:cubicBezTo>
                  <a:pt x="17310" y="17725"/>
                  <a:pt x="13435" y="21600"/>
                  <a:pt x="8655" y="21600"/>
                </a:cubicBezTo>
                <a:cubicBezTo>
                  <a:pt x="3875" y="21600"/>
                  <a:pt x="0" y="17725"/>
                  <a:pt x="0" y="1294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</a:p>
        </p:txBody>
      </p:sp>
      <p:sp>
        <p:nvSpPr>
          <p:cNvPr id="262" name="Shape 262"/>
          <p:cNvSpPr/>
          <p:nvPr/>
        </p:nvSpPr>
        <p:spPr>
          <a:xfrm>
            <a:off x="4815924" y="3474479"/>
            <a:ext cx="237640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>
                <a:solidFill>
                  <a:srgbClr val="FFFFFF"/>
                </a:solidFill>
                <a:uFillTx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+</a:t>
            </a:r>
          </a:p>
        </p:txBody>
      </p:sp>
      <p:sp>
        <p:nvSpPr>
          <p:cNvPr id="263" name="Shape 263"/>
          <p:cNvSpPr/>
          <p:nvPr/>
        </p:nvSpPr>
        <p:spPr>
          <a:xfrm>
            <a:off x="5350825" y="3474479"/>
            <a:ext cx="237640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>
                <a:solidFill>
                  <a:srgbClr val="FFFFFF"/>
                </a:solidFill>
                <a:uFillTx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=</a:t>
            </a:r>
          </a:p>
        </p:txBody>
      </p:sp>
      <p:sp>
        <p:nvSpPr>
          <p:cNvPr id="264" name="Shape 264"/>
          <p:cNvSpPr/>
          <p:nvPr/>
        </p:nvSpPr>
        <p:spPr>
          <a:xfrm>
            <a:off x="3669591" y="2915439"/>
            <a:ext cx="308425" cy="202695"/>
          </a:xfrm>
          <a:prstGeom prst="rect">
            <a:avLst/>
          </a:prstGeom>
          <a:solidFill>
            <a:srgbClr val="3EA7B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432" tIns="27432" rIns="27432" bIns="27432">
            <a:spAutoFit/>
          </a:bodyPr>
          <a:lstStyle>
            <a:lvl1pPr algn="ctr">
              <a:defRPr b="1" sz="1100">
                <a:solidFill>
                  <a:srgbClr val="FFFFFF"/>
                </a:solidFill>
                <a:uFillTx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1100">
                <a:solidFill>
                  <a:srgbClr val="FFFFFF"/>
                </a:solidFill>
              </a:rPr>
              <a:t>Yes</a:t>
            </a:r>
          </a:p>
        </p:txBody>
      </p:sp>
      <p:sp>
        <p:nvSpPr>
          <p:cNvPr id="265" name="Shape 265"/>
          <p:cNvSpPr/>
          <p:nvPr/>
        </p:nvSpPr>
        <p:spPr>
          <a:xfrm>
            <a:off x="2430204" y="904719"/>
            <a:ext cx="170215" cy="1920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6086"/>
                </a:moveTo>
                <a:lnTo>
                  <a:pt x="10153" y="11233"/>
                </a:lnTo>
                <a:lnTo>
                  <a:pt x="10204" y="21600"/>
                </a:lnTo>
                <a:lnTo>
                  <a:pt x="51" y="16453"/>
                </a:lnTo>
                <a:close/>
                <a:moveTo>
                  <a:pt x="21600" y="5937"/>
                </a:moveTo>
                <a:lnTo>
                  <a:pt x="21549" y="16303"/>
                </a:lnTo>
                <a:lnTo>
                  <a:pt x="11396" y="21450"/>
                </a:lnTo>
                <a:lnTo>
                  <a:pt x="11447" y="11084"/>
                </a:lnTo>
                <a:close/>
                <a:moveTo>
                  <a:pt x="10777" y="0"/>
                </a:moveTo>
                <a:lnTo>
                  <a:pt x="20907" y="5182"/>
                </a:lnTo>
                <a:lnTo>
                  <a:pt x="10777" y="10364"/>
                </a:lnTo>
                <a:lnTo>
                  <a:pt x="647" y="518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</a:p>
        </p:txBody>
      </p:sp>
      <p:sp>
        <p:nvSpPr>
          <p:cNvPr id="266" name="Shape 266"/>
          <p:cNvSpPr/>
          <p:nvPr>
            <p:ph type="title" idx="4294967295"/>
          </p:nvPr>
        </p:nvSpPr>
        <p:spPr>
          <a:xfrm>
            <a:off x="231245" y="131534"/>
            <a:ext cx="8410576" cy="46037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6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6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</a:rPr>
              <a:t>Application Staging</a:t>
            </a:r>
          </a:p>
        </p:txBody>
      </p:sp>
      <p:sp>
        <p:nvSpPr>
          <p:cNvPr id="267" name="Shape 267"/>
          <p:cNvSpPr/>
          <p:nvPr/>
        </p:nvSpPr>
        <p:spPr>
          <a:xfrm>
            <a:off x="225966" y="719622"/>
            <a:ext cx="8692068" cy="3704257"/>
          </a:xfrm>
          <a:prstGeom prst="roundRect">
            <a:avLst>
              <a:gd name="adj" fmla="val 0"/>
            </a:avLst>
          </a:prstGeom>
          <a:solidFill>
            <a:srgbClr val="A7A7A7">
              <a:alpha val="1911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68" name="Shape 268"/>
          <p:cNvSpPr/>
          <p:nvPr/>
        </p:nvSpPr>
        <p:spPr>
          <a:xfrm>
            <a:off x="7710735" y="4023231"/>
            <a:ext cx="96619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rgbClr val="33928A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3928A"/>
                </a:solidFill>
                <a:uFill>
                  <a:solidFill>
                    <a:srgbClr val="4D4D4D"/>
                  </a:solidFill>
                </a:uFill>
              </a:rPr>
              <a:t>Runtime</a:t>
            </a:r>
          </a:p>
        </p:txBody>
      </p:sp>
    </p:spTree>
  </p:cSld>
  <p:clrMapOvr>
    <a:masterClrMapping/>
  </p:clrMapOvr>
  <p:transition spd="slow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nodeType="afterEffect" presetClass="entr" presetSubtype="0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nodeType="afterEffect" presetClass="entr" presetSubtype="0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nodeType="afterEffect" presetClass="entr" presetSubtype="0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9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nodeType="clickEffect" presetClass="entr" presetSubtype="0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4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nodeType="afterEffect" presetClass="entr" presetSubtype="2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28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nodeType="afterEffect" presetClass="entr" presetSubtype="0" presetID="10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2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nodeType="afterEffect" presetClass="exit" presetSubtype="0" presetID="1" grpId="8" fill="hold">
                                  <p:stCondLst>
                                    <p:cond delay="7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nodeType="afterEffect" presetClass="entr" presetSubtype="1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39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nodeType="afterEffect" presetClass="entr" presetSubtype="0" presetID="10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nodeType="clickEffect" presetClass="entr" presetSubtype="0" presetID="10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8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nodeType="afterEffect" presetClass="entr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nodeType="afterEffect" presetClass="entr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nodeType="afterEffect" presetClass="entr" presetSubtype="0" presetID="10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8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presetClass="entr" presetSubtype="0" presetID="10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63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3" grpId="4"/>
      <p:bldP build="whole" bldLvl="1" animBg="1" rev="0" advAuto="0" spid="251" grpId="2"/>
      <p:bldP build="whole" bldLvl="1" animBg="1" rev="0" advAuto="0" spid="254" grpId="5"/>
      <p:bldP build="whole" bldLvl="1" animBg="1" rev="0" advAuto="0" spid="256" grpId="15"/>
      <p:bldP build="whole" bldLvl="1" animBg="1" rev="0" advAuto="0" spid="259" grpId="7"/>
      <p:bldP build="whole" bldLvl="1" animBg="1" rev="0" advAuto="0" spid="259" grpId="8"/>
      <p:bldP build="whole" bldLvl="1" animBg="1" rev="0" advAuto="0" spid="257" grpId="6"/>
      <p:bldP build="whole" bldLvl="1" animBg="1" rev="0" advAuto="0" spid="255" grpId="11"/>
      <p:bldP build="whole" bldLvl="1" animBg="1" rev="0" advAuto="0" spid="263" grpId="13"/>
      <p:bldP build="whole" bldLvl="1" animBg="1" rev="0" advAuto="0" spid="264" grpId="10"/>
      <p:bldP build="whole" bldLvl="1" animBg="1" rev="0" advAuto="0" spid="261" grpId="14"/>
      <p:bldP build="whole" bldLvl="1" animBg="1" rev="0" advAuto="0" spid="260" grpId="1"/>
      <p:bldP build="whole" bldLvl="1" animBg="1" rev="0" advAuto="0" spid="252" grpId="3"/>
      <p:bldP build="whole" bldLvl="1" animBg="1" rev="0" advAuto="0" spid="258" grpId="9"/>
      <p:bldP build="whole" bldLvl="1" animBg="1" rev="0" advAuto="0" spid="262" grpId="1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Shape 1136"/>
          <p:cNvSpPr/>
          <p:nvPr/>
        </p:nvSpPr>
        <p:spPr>
          <a:xfrm>
            <a:off x="2552596" y="955966"/>
            <a:ext cx="6229617" cy="3505748"/>
          </a:xfrm>
          <a:prstGeom prst="roundRect">
            <a:avLst>
              <a:gd name="adj" fmla="val 4999"/>
            </a:avLst>
          </a:prstGeom>
          <a:gradFill>
            <a:gsLst>
              <a:gs pos="0">
                <a:srgbClr val="29756E"/>
              </a:gs>
              <a:gs pos="100000">
                <a:srgbClr val="33928A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defRPr>
            </a:pPr>
          </a:p>
        </p:txBody>
      </p:sp>
      <p:pic>
        <p:nvPicPr>
          <p:cNvPr id="1137" name="CF_Logo_Square_White_HighRes.png"/>
          <p:cNvPicPr/>
          <p:nvPr/>
        </p:nvPicPr>
        <p:blipFill>
          <a:blip r:embed="rId2">
            <a:alphaModFix amt="88458"/>
            <a:extLst/>
          </a:blip>
          <a:stretch>
            <a:fillRect/>
          </a:stretch>
        </p:blipFill>
        <p:spPr>
          <a:xfrm>
            <a:off x="7485194" y="950374"/>
            <a:ext cx="1142090" cy="113752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77800" dist="25400" dir="5400000">
              <a:srgbClr val="FFFFFF">
                <a:alpha val="77870"/>
              </a:srgbClr>
            </a:outerShdw>
          </a:effectLst>
        </p:spPr>
      </p:pic>
      <p:sp>
        <p:nvSpPr>
          <p:cNvPr id="1138" name="Shape 113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</a:fld>
          </a:p>
        </p:txBody>
      </p:sp>
      <p:sp>
        <p:nvSpPr>
          <p:cNvPr id="1139" name="Shape 1139"/>
          <p:cNvSpPr/>
          <p:nvPr>
            <p:ph type="title" idx="4294967295"/>
          </p:nvPr>
        </p:nvSpPr>
        <p:spPr>
          <a:xfrm>
            <a:off x="371715" y="249538"/>
            <a:ext cx="8410576" cy="533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7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7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</a:rPr>
              <a:t>Platform Monitoring</a:t>
            </a:r>
          </a:p>
        </p:txBody>
      </p:sp>
      <p:pic>
        <p:nvPicPr>
          <p:cNvPr id="1140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79132" y="1142687"/>
            <a:ext cx="1344102" cy="1344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1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53103" y="2149995"/>
            <a:ext cx="3644796" cy="2140595"/>
          </a:xfrm>
          <a:prstGeom prst="rect">
            <a:avLst/>
          </a:prstGeom>
          <a:ln w="12700">
            <a:miter lim="400000"/>
          </a:ln>
        </p:spPr>
      </p:pic>
      <p:sp>
        <p:nvSpPr>
          <p:cNvPr id="1151" name="Shape 1151"/>
          <p:cNvSpPr/>
          <p:nvPr/>
        </p:nvSpPr>
        <p:spPr>
          <a:xfrm>
            <a:off x="5667404" y="2708839"/>
            <a:ext cx="1108097" cy="5114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w="19050">
            <a:solidFill>
              <a:srgbClr val="535353"/>
            </a:solidFill>
            <a:tailEnd type="triangle"/>
          </a:ln>
        </p:spPr>
        <p:txBody>
          <a:bodyPr/>
          <a:lstStyle/>
          <a:p>
            <a:pPr lvl="0"/>
          </a:p>
        </p:txBody>
      </p:sp>
      <p:sp>
        <p:nvSpPr>
          <p:cNvPr id="1143" name="Shape 1143"/>
          <p:cNvSpPr/>
          <p:nvPr/>
        </p:nvSpPr>
        <p:spPr>
          <a:xfrm flipH="1">
            <a:off x="3962201" y="2785188"/>
            <a:ext cx="880733" cy="283833"/>
          </a:xfrm>
          <a:prstGeom prst="line">
            <a:avLst/>
          </a:prstGeom>
          <a:ln w="25400">
            <a:solidFill>
              <a:srgbClr val="DDDDDD"/>
            </a:solidFill>
            <a:round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144" name="Shape 1144"/>
          <p:cNvSpPr/>
          <p:nvPr/>
        </p:nvSpPr>
        <p:spPr>
          <a:xfrm flipH="1">
            <a:off x="3962201" y="3289663"/>
            <a:ext cx="884628" cy="1"/>
          </a:xfrm>
          <a:prstGeom prst="line">
            <a:avLst/>
          </a:prstGeom>
          <a:ln w="25400">
            <a:solidFill>
              <a:srgbClr val="DDDDDD"/>
            </a:solidFill>
            <a:round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145" name="Shape 1145"/>
          <p:cNvSpPr/>
          <p:nvPr/>
        </p:nvSpPr>
        <p:spPr>
          <a:xfrm flipH="1" flipV="1">
            <a:off x="3961547" y="3511929"/>
            <a:ext cx="881825" cy="355542"/>
          </a:xfrm>
          <a:prstGeom prst="line">
            <a:avLst/>
          </a:prstGeom>
          <a:ln w="25400">
            <a:solidFill>
              <a:srgbClr val="DDDDDD"/>
            </a:solidFill>
            <a:round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146" name="Shape 1146"/>
          <p:cNvSpPr/>
          <p:nvPr/>
        </p:nvSpPr>
        <p:spPr>
          <a:xfrm>
            <a:off x="2866115" y="2988177"/>
            <a:ext cx="1049983" cy="602972"/>
          </a:xfrm>
          <a:prstGeom prst="roundRect">
            <a:avLst>
              <a:gd name="adj" fmla="val 6952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6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Collector</a:t>
            </a:r>
          </a:p>
        </p:txBody>
      </p:sp>
      <p:sp>
        <p:nvSpPr>
          <p:cNvPr id="1147" name="Shape 1147"/>
          <p:cNvSpPr/>
          <p:nvPr/>
        </p:nvSpPr>
        <p:spPr>
          <a:xfrm flipV="1">
            <a:off x="3391106" y="2460359"/>
            <a:ext cx="1" cy="494172"/>
          </a:xfrm>
          <a:prstGeom prst="line">
            <a:avLst/>
          </a:prstGeom>
          <a:ln w="38100">
            <a:solidFill>
              <a:srgbClr val="DDDDDD"/>
            </a:solidFill>
            <a:round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148" name="Shape 1148"/>
          <p:cNvSpPr/>
          <p:nvPr/>
        </p:nvSpPr>
        <p:spPr>
          <a:xfrm>
            <a:off x="2926192" y="1655576"/>
            <a:ext cx="1049983" cy="533401"/>
          </a:xfrm>
          <a:prstGeom prst="roundRect">
            <a:avLst>
              <a:gd name="adj" fmla="val 7859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4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JMX Provider</a:t>
            </a:r>
          </a:p>
        </p:txBody>
      </p:sp>
      <p:sp>
        <p:nvSpPr>
          <p:cNvPr id="1149" name="Shape 1149"/>
          <p:cNvSpPr/>
          <p:nvPr/>
        </p:nvSpPr>
        <p:spPr>
          <a:xfrm>
            <a:off x="293732" y="1620791"/>
            <a:ext cx="1636914" cy="602972"/>
          </a:xfrm>
          <a:prstGeom prst="roundRect">
            <a:avLst>
              <a:gd name="adj" fmla="val 9287"/>
            </a:avLst>
          </a:prstGeom>
          <a:solidFill>
            <a:srgbClr val="66ADA7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4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JMX Monitoring Tool</a:t>
            </a:r>
          </a:p>
        </p:txBody>
      </p:sp>
      <p:sp>
        <p:nvSpPr>
          <p:cNvPr id="1150" name="Shape 1150"/>
          <p:cNvSpPr/>
          <p:nvPr/>
        </p:nvSpPr>
        <p:spPr>
          <a:xfrm>
            <a:off x="1948647" y="1913130"/>
            <a:ext cx="812485" cy="1"/>
          </a:xfrm>
          <a:prstGeom prst="line">
            <a:avLst/>
          </a:prstGeom>
          <a:ln w="38100">
            <a:solidFill>
              <a:srgbClr val="A7A7A7"/>
            </a:solidFill>
            <a:round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</a:p>
        </p:txBody>
      </p:sp>
    </p:spTree>
  </p:cSld>
  <p:clrMapOvr>
    <a:masterClrMapping/>
  </p:clrMapOvr>
  <p:transition spd="slow" advClick="0" advTm="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nodeType="afterEffect" presetClass="entr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nodeType="afterEffect" presetClass="entr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6" dur="50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49" grpId="2"/>
      <p:bldP build="whole" bldLvl="1" animBg="1" rev="0" advAuto="0" spid="1150" grpId="3"/>
      <p:bldP build="whole" bldLvl="1" animBg="1" rev="0" advAuto="0" spid="1151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Shape 1153"/>
          <p:cNvSpPr/>
          <p:nvPr/>
        </p:nvSpPr>
        <p:spPr>
          <a:xfrm>
            <a:off x="2552596" y="955966"/>
            <a:ext cx="6229617" cy="3505748"/>
          </a:xfrm>
          <a:prstGeom prst="roundRect">
            <a:avLst>
              <a:gd name="adj" fmla="val 4999"/>
            </a:avLst>
          </a:prstGeom>
          <a:gradFill>
            <a:gsLst>
              <a:gs pos="0">
                <a:srgbClr val="29756E"/>
              </a:gs>
              <a:gs pos="100000">
                <a:srgbClr val="33928A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defRPr>
            </a:pPr>
          </a:p>
        </p:txBody>
      </p:sp>
      <p:pic>
        <p:nvPicPr>
          <p:cNvPr id="1154" name="CF_Logo_Square_White_HighRes.png"/>
          <p:cNvPicPr/>
          <p:nvPr/>
        </p:nvPicPr>
        <p:blipFill>
          <a:blip r:embed="rId2">
            <a:alphaModFix amt="88458"/>
            <a:extLst/>
          </a:blip>
          <a:stretch>
            <a:fillRect/>
          </a:stretch>
        </p:blipFill>
        <p:spPr>
          <a:xfrm>
            <a:off x="7485194" y="950374"/>
            <a:ext cx="1142090" cy="113752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77800" dist="25400" dir="5400000">
              <a:srgbClr val="FFFFFF">
                <a:alpha val="77870"/>
              </a:srgbClr>
            </a:outerShdw>
          </a:effectLst>
        </p:spPr>
      </p:pic>
      <p:sp>
        <p:nvSpPr>
          <p:cNvPr id="1155" name="Shape 115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</a:fld>
          </a:p>
        </p:txBody>
      </p:sp>
      <p:sp>
        <p:nvSpPr>
          <p:cNvPr id="1156" name="Shape 1156"/>
          <p:cNvSpPr/>
          <p:nvPr>
            <p:ph type="title" idx="4294967295"/>
          </p:nvPr>
        </p:nvSpPr>
        <p:spPr>
          <a:xfrm>
            <a:off x="371715" y="249538"/>
            <a:ext cx="8410576" cy="533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7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7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</a:rPr>
              <a:t>Platform Monitoring</a:t>
            </a:r>
          </a:p>
        </p:txBody>
      </p:sp>
      <p:pic>
        <p:nvPicPr>
          <p:cNvPr id="1157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79132" y="1142687"/>
            <a:ext cx="1344102" cy="1344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8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53103" y="2149995"/>
            <a:ext cx="3644796" cy="2140595"/>
          </a:xfrm>
          <a:prstGeom prst="rect">
            <a:avLst/>
          </a:prstGeom>
          <a:ln w="12700">
            <a:miter lim="400000"/>
          </a:ln>
        </p:spPr>
      </p:pic>
      <p:sp>
        <p:nvSpPr>
          <p:cNvPr id="1169" name="Shape 1169"/>
          <p:cNvSpPr/>
          <p:nvPr/>
        </p:nvSpPr>
        <p:spPr>
          <a:xfrm>
            <a:off x="5667404" y="2708839"/>
            <a:ext cx="1108097" cy="5114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w="19050">
            <a:solidFill>
              <a:srgbClr val="535353"/>
            </a:solidFill>
            <a:tailEnd type="triangle"/>
          </a:ln>
        </p:spPr>
        <p:txBody>
          <a:bodyPr/>
          <a:lstStyle/>
          <a:p>
            <a:pPr lvl="0"/>
          </a:p>
        </p:txBody>
      </p:sp>
      <p:sp>
        <p:nvSpPr>
          <p:cNvPr id="1160" name="Shape 1160"/>
          <p:cNvSpPr/>
          <p:nvPr/>
        </p:nvSpPr>
        <p:spPr>
          <a:xfrm flipH="1">
            <a:off x="3962201" y="2785188"/>
            <a:ext cx="880733" cy="283833"/>
          </a:xfrm>
          <a:prstGeom prst="line">
            <a:avLst/>
          </a:prstGeom>
          <a:ln w="25400">
            <a:solidFill>
              <a:srgbClr val="DDDDDD"/>
            </a:solidFill>
            <a:round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161" name="Shape 1161"/>
          <p:cNvSpPr/>
          <p:nvPr/>
        </p:nvSpPr>
        <p:spPr>
          <a:xfrm flipH="1">
            <a:off x="3962201" y="3289663"/>
            <a:ext cx="884628" cy="1"/>
          </a:xfrm>
          <a:prstGeom prst="line">
            <a:avLst/>
          </a:prstGeom>
          <a:ln w="25400">
            <a:solidFill>
              <a:srgbClr val="DDDDDD"/>
            </a:solidFill>
            <a:round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162" name="Shape 1162"/>
          <p:cNvSpPr/>
          <p:nvPr/>
        </p:nvSpPr>
        <p:spPr>
          <a:xfrm flipH="1" flipV="1">
            <a:off x="3961547" y="3511929"/>
            <a:ext cx="881825" cy="355542"/>
          </a:xfrm>
          <a:prstGeom prst="line">
            <a:avLst/>
          </a:prstGeom>
          <a:ln w="25400">
            <a:solidFill>
              <a:srgbClr val="DDDDDD"/>
            </a:solidFill>
            <a:round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163" name="Shape 1163"/>
          <p:cNvSpPr/>
          <p:nvPr/>
        </p:nvSpPr>
        <p:spPr>
          <a:xfrm>
            <a:off x="2866115" y="2988177"/>
            <a:ext cx="1049983" cy="602972"/>
          </a:xfrm>
          <a:prstGeom prst="roundRect">
            <a:avLst>
              <a:gd name="adj" fmla="val 6952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6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Collector</a:t>
            </a:r>
          </a:p>
        </p:txBody>
      </p:sp>
      <p:sp>
        <p:nvSpPr>
          <p:cNvPr id="1164" name="Shape 1164"/>
          <p:cNvSpPr/>
          <p:nvPr/>
        </p:nvSpPr>
        <p:spPr>
          <a:xfrm flipV="1">
            <a:off x="3391106" y="2460359"/>
            <a:ext cx="1" cy="494172"/>
          </a:xfrm>
          <a:prstGeom prst="line">
            <a:avLst/>
          </a:prstGeom>
          <a:ln w="38100">
            <a:solidFill>
              <a:srgbClr val="DDDDDD"/>
            </a:solidFill>
            <a:round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165" name="Shape 1165"/>
          <p:cNvSpPr/>
          <p:nvPr/>
        </p:nvSpPr>
        <p:spPr>
          <a:xfrm>
            <a:off x="2926192" y="1655576"/>
            <a:ext cx="1049983" cy="533401"/>
          </a:xfrm>
          <a:prstGeom prst="roundRect">
            <a:avLst>
              <a:gd name="adj" fmla="val 7859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4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JMX Provider</a:t>
            </a:r>
          </a:p>
        </p:txBody>
      </p:sp>
      <p:sp>
        <p:nvSpPr>
          <p:cNvPr id="1166" name="Shape 1166"/>
          <p:cNvSpPr/>
          <p:nvPr/>
        </p:nvSpPr>
        <p:spPr>
          <a:xfrm>
            <a:off x="293732" y="1620791"/>
            <a:ext cx="1636914" cy="1715509"/>
          </a:xfrm>
          <a:prstGeom prst="roundRect">
            <a:avLst>
              <a:gd name="adj" fmla="val 3421"/>
            </a:avLst>
          </a:prstGeom>
          <a:solidFill>
            <a:srgbClr val="66ADA7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4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JMX Monitoring Tool</a:t>
            </a:r>
          </a:p>
        </p:txBody>
      </p:sp>
      <p:sp>
        <p:nvSpPr>
          <p:cNvPr id="1167" name="Shape 1167"/>
          <p:cNvSpPr/>
          <p:nvPr/>
        </p:nvSpPr>
        <p:spPr>
          <a:xfrm>
            <a:off x="1948647" y="1913130"/>
            <a:ext cx="812485" cy="1"/>
          </a:xfrm>
          <a:prstGeom prst="line">
            <a:avLst/>
          </a:prstGeom>
          <a:ln w="38100">
            <a:solidFill>
              <a:srgbClr val="A7A7A7"/>
            </a:solidFill>
            <a:round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pic>
        <p:nvPicPr>
          <p:cNvPr id="1168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9791" y="2168577"/>
            <a:ext cx="1419319" cy="10495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68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Shape 1171"/>
          <p:cNvSpPr/>
          <p:nvPr/>
        </p:nvSpPr>
        <p:spPr>
          <a:xfrm>
            <a:off x="2064368" y="6974"/>
            <a:ext cx="7085117" cy="4622945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DDDDD"/>
              </a:gs>
            </a:gsLst>
            <a:lin ang="20987188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1172" name="Shape 117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</a:fld>
          </a:p>
        </p:txBody>
      </p:sp>
      <p:pic>
        <p:nvPicPr>
          <p:cNvPr id="1173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016" y="1282550"/>
            <a:ext cx="1553845" cy="2071793"/>
          </a:xfrm>
          <a:prstGeom prst="rect">
            <a:avLst/>
          </a:prstGeom>
          <a:ln w="12700">
            <a:miter lim="400000"/>
          </a:ln>
        </p:spPr>
      </p:pic>
      <p:sp>
        <p:nvSpPr>
          <p:cNvPr id="1174" name="Shape 1174"/>
          <p:cNvSpPr/>
          <p:nvPr/>
        </p:nvSpPr>
        <p:spPr>
          <a:xfrm>
            <a:off x="244422" y="3152230"/>
            <a:ext cx="1673992" cy="627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defRPr>
                <a:solidFill>
                  <a:srgbClr val="000000"/>
                </a:solidFill>
                <a:uFillTx/>
              </a:defRPr>
            </a:lvl1pPr>
          </a:lstStyle>
          <a:p>
            <a:pPr lvl="0"/>
            <a:r>
              <a:t>Operator Concerns</a:t>
            </a:r>
          </a:p>
        </p:txBody>
      </p:sp>
      <p:grpSp>
        <p:nvGrpSpPr>
          <p:cNvPr id="1177" name="Group 1177"/>
          <p:cNvGrpSpPr/>
          <p:nvPr/>
        </p:nvGrpSpPr>
        <p:grpSpPr>
          <a:xfrm>
            <a:off x="7353540" y="2380969"/>
            <a:ext cx="1454663" cy="1914039"/>
            <a:chOff x="0" y="0"/>
            <a:chExt cx="1454662" cy="1914038"/>
          </a:xfrm>
        </p:grpSpPr>
        <p:pic>
          <p:nvPicPr>
            <p:cNvPr id="1175" name="pasted-image.png"/>
            <p:cNvPicPr/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212553" y="0"/>
              <a:ext cx="1242110" cy="1419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76" name="Shape 1176"/>
            <p:cNvSpPr/>
            <p:nvPr/>
          </p:nvSpPr>
          <p:spPr>
            <a:xfrm>
              <a:off x="0" y="1397030"/>
              <a:ext cx="1407387" cy="5170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defRPr b="1" sz="1500"/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500">
                  <a:solidFill>
                    <a:srgbClr val="4D4D4D"/>
                  </a:solidFill>
                  <a:uFill>
                    <a:solidFill>
                      <a:srgbClr val="4D4D4D"/>
                    </a:solidFill>
                  </a:uFill>
                </a:rPr>
                <a:t>Monitor the platform</a:t>
              </a:r>
            </a:p>
          </p:txBody>
        </p:sp>
      </p:grpSp>
      <p:grpSp>
        <p:nvGrpSpPr>
          <p:cNvPr id="1180" name="Group 1180"/>
          <p:cNvGrpSpPr/>
          <p:nvPr/>
        </p:nvGrpSpPr>
        <p:grpSpPr>
          <a:xfrm>
            <a:off x="5308936" y="2652585"/>
            <a:ext cx="1877993" cy="1626811"/>
            <a:chOff x="0" y="0"/>
            <a:chExt cx="1877991" cy="1626809"/>
          </a:xfrm>
        </p:grpSpPr>
        <p:sp>
          <p:nvSpPr>
            <p:cNvPr id="1178" name="Shape 1178"/>
            <p:cNvSpPr/>
            <p:nvPr/>
          </p:nvSpPr>
          <p:spPr>
            <a:xfrm>
              <a:off x="0" y="1109801"/>
              <a:ext cx="1877992" cy="5170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>
                <a:defRPr b="1" sz="1500"/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500">
                  <a:solidFill>
                    <a:srgbClr val="4D4D4D"/>
                  </a:solidFill>
                  <a:uFill>
                    <a:solidFill>
                      <a:srgbClr val="4D4D4D"/>
                    </a:solidFill>
                  </a:uFill>
                </a:rPr>
                <a:t>Handle upgrades and updates</a:t>
              </a:r>
            </a:p>
          </p:txBody>
        </p:sp>
        <p:pic>
          <p:nvPicPr>
            <p:cNvPr id="1179" name="pasted-image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00449" y="0"/>
              <a:ext cx="1529596" cy="11089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83" name="Group 1183"/>
          <p:cNvGrpSpPr/>
          <p:nvPr/>
        </p:nvGrpSpPr>
        <p:grpSpPr>
          <a:xfrm>
            <a:off x="3355680" y="603464"/>
            <a:ext cx="1529667" cy="1258473"/>
            <a:chOff x="0" y="0"/>
            <a:chExt cx="1529665" cy="1258471"/>
          </a:xfrm>
        </p:grpSpPr>
        <p:sp>
          <p:nvSpPr>
            <p:cNvPr id="1181" name="Shape 1181"/>
            <p:cNvSpPr/>
            <p:nvPr/>
          </p:nvSpPr>
          <p:spPr>
            <a:xfrm>
              <a:off x="0" y="945079"/>
              <a:ext cx="1403013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b="1" sz="1600"/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600">
                  <a:solidFill>
                    <a:srgbClr val="4D4D4D"/>
                  </a:solidFill>
                  <a:uFill>
                    <a:solidFill>
                      <a:srgbClr val="4D4D4D"/>
                    </a:solidFill>
                  </a:uFill>
                </a:rPr>
                <a:t>Plan capacity</a:t>
              </a:r>
            </a:p>
          </p:txBody>
        </p:sp>
        <p:pic>
          <p:nvPicPr>
            <p:cNvPr id="1182" name="pasted-image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70" y="0"/>
              <a:ext cx="1529596" cy="11471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86" name="Group 1186"/>
          <p:cNvGrpSpPr/>
          <p:nvPr/>
        </p:nvGrpSpPr>
        <p:grpSpPr>
          <a:xfrm>
            <a:off x="3291027" y="2433975"/>
            <a:ext cx="1658973" cy="1808026"/>
            <a:chOff x="0" y="0"/>
            <a:chExt cx="1658971" cy="1808025"/>
          </a:xfrm>
        </p:grpSpPr>
        <p:sp>
          <p:nvSpPr>
            <p:cNvPr id="1184" name="Shape 1184"/>
            <p:cNvSpPr/>
            <p:nvPr/>
          </p:nvSpPr>
          <p:spPr>
            <a:xfrm>
              <a:off x="89225" y="1291017"/>
              <a:ext cx="1480522" cy="5170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 b="1" sz="1500">
                  <a:solidFill>
                    <a:srgbClr val="4D4D4D"/>
                  </a:solidFill>
                  <a:uFill>
                    <a:solidFill>
                      <a:srgbClr val="4D4D4D"/>
                    </a:solidFill>
                  </a:uFill>
                </a:rPr>
                <a:t>Manage users </a:t>
              </a:r>
              <a:endParaRPr b="1" sz="15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endParaRPr>
            </a:p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b="1" sz="1500">
                  <a:solidFill>
                    <a:srgbClr val="4D4D4D"/>
                  </a:solidFill>
                  <a:uFill>
                    <a:solidFill>
                      <a:srgbClr val="4D4D4D"/>
                    </a:solidFill>
                  </a:uFill>
                </a:rPr>
                <a:t>and quotas</a:t>
              </a:r>
            </a:p>
          </p:txBody>
        </p:sp>
        <p:pic>
          <p:nvPicPr>
            <p:cNvPr id="1185" name="pasted-image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658972" cy="12442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89" name="Group 1189"/>
          <p:cNvGrpSpPr/>
          <p:nvPr/>
        </p:nvGrpSpPr>
        <p:grpSpPr>
          <a:xfrm>
            <a:off x="5126013" y="308508"/>
            <a:ext cx="1735839" cy="1848385"/>
            <a:chOff x="0" y="0"/>
            <a:chExt cx="1735837" cy="1848384"/>
          </a:xfrm>
        </p:grpSpPr>
        <p:sp>
          <p:nvSpPr>
            <p:cNvPr id="1187" name="Shape 1187"/>
            <p:cNvSpPr/>
            <p:nvPr/>
          </p:nvSpPr>
          <p:spPr>
            <a:xfrm>
              <a:off x="164225" y="1331376"/>
              <a:ext cx="1407388" cy="5170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defRPr b="1" sz="1500"/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500">
                  <a:solidFill>
                    <a:srgbClr val="4D4D4D"/>
                  </a:solidFill>
                  <a:uFill>
                    <a:solidFill>
                      <a:srgbClr val="4D4D4D"/>
                    </a:solidFill>
                  </a:uFill>
                </a:rPr>
                <a:t>Install the platform</a:t>
              </a:r>
            </a:p>
          </p:txBody>
        </p:sp>
        <p:pic>
          <p:nvPicPr>
            <p:cNvPr id="1188" name="pasted-image.pn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735838" cy="13582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92" name="Group 1192"/>
          <p:cNvGrpSpPr/>
          <p:nvPr/>
        </p:nvGrpSpPr>
        <p:grpSpPr>
          <a:xfrm>
            <a:off x="7236216" y="206908"/>
            <a:ext cx="1553845" cy="1839919"/>
            <a:chOff x="0" y="0"/>
            <a:chExt cx="1553844" cy="1839917"/>
          </a:xfrm>
        </p:grpSpPr>
        <p:pic>
          <p:nvPicPr>
            <p:cNvPr id="1190" name="pasted-image.png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553845" cy="16412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91" name="Shape 1191"/>
            <p:cNvSpPr/>
            <p:nvPr/>
          </p:nvSpPr>
          <p:spPr>
            <a:xfrm>
              <a:off x="73228" y="1322910"/>
              <a:ext cx="1407388" cy="5170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defRPr b="1" sz="1500"/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500">
                  <a:solidFill>
                    <a:srgbClr val="4D4D4D"/>
                  </a:solidFill>
                  <a:uFill>
                    <a:solidFill>
                      <a:srgbClr val="4D4D4D"/>
                    </a:solidFill>
                  </a:uFill>
                </a:rPr>
                <a:t>Setup High Availability</a:t>
              </a:r>
            </a:p>
          </p:txBody>
        </p:sp>
      </p:grpSp>
      <p:pic>
        <p:nvPicPr>
          <p:cNvPr id="1193" name="pasted-image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419320" y="168803"/>
            <a:ext cx="385764" cy="385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4" name="pasted-image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419320" y="2276210"/>
            <a:ext cx="385764" cy="385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5" name="pasted-image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347818" y="2209270"/>
            <a:ext cx="385764" cy="385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6" name="pasted-image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347818" y="168803"/>
            <a:ext cx="385764" cy="385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7" name="pasted-image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627268" y="2276210"/>
            <a:ext cx="385764" cy="385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nodeType="afterEffect" presetClass="entr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97" grpId="1"/>
      <p:bldP build="whole" bldLvl="1" animBg="1" rev="0" advAuto="0" spid="1196" grpId="2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Shape 119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</a:fld>
          </a:p>
        </p:txBody>
      </p:sp>
      <p:sp>
        <p:nvSpPr>
          <p:cNvPr id="1200" name="Shape 1200"/>
          <p:cNvSpPr/>
          <p:nvPr>
            <p:ph type="title" idx="4294967295"/>
          </p:nvPr>
        </p:nvSpPr>
        <p:spPr>
          <a:xfrm>
            <a:off x="366712" y="346676"/>
            <a:ext cx="8410576" cy="533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9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9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</a:rPr>
              <a:t>4 Layers of built-in High Availability</a:t>
            </a:r>
          </a:p>
        </p:txBody>
      </p:sp>
      <p:sp>
        <p:nvSpPr>
          <p:cNvPr id="1201" name="Shape 1201"/>
          <p:cNvSpPr/>
          <p:nvPr/>
        </p:nvSpPr>
        <p:spPr>
          <a:xfrm>
            <a:off x="-21312" y="1139234"/>
            <a:ext cx="4484798" cy="3460980"/>
          </a:xfrm>
          <a:prstGeom prst="roundRect">
            <a:avLst>
              <a:gd name="adj" fmla="val 3558"/>
            </a:avLst>
          </a:prstGeom>
          <a:gradFill>
            <a:gsLst>
              <a:gs pos="0">
                <a:srgbClr val="DDDDDD">
                  <a:alpha val="73921"/>
                </a:srgbClr>
              </a:gs>
              <a:gs pos="100000">
                <a:srgbClr val="FFFFFF">
                  <a:alpha val="73921"/>
                </a:srgbClr>
              </a:gs>
            </a:gsLst>
            <a:lin ang="20987188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pic>
        <p:nvPicPr>
          <p:cNvPr id="120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8147" y="1259428"/>
            <a:ext cx="4665815" cy="3382716"/>
          </a:xfrm>
          <a:prstGeom prst="rect">
            <a:avLst/>
          </a:prstGeom>
          <a:ln w="12700">
            <a:miter lim="400000"/>
          </a:ln>
        </p:spPr>
      </p:pic>
      <p:sp>
        <p:nvSpPr>
          <p:cNvPr id="1203" name="Shape 1203"/>
          <p:cNvSpPr/>
          <p:nvPr/>
        </p:nvSpPr>
        <p:spPr>
          <a:xfrm>
            <a:off x="205665" y="1500400"/>
            <a:ext cx="3492648" cy="2540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defTabSz="457200">
              <a:lnSpc>
                <a:spcPct val="200000"/>
              </a:lnSpc>
              <a:defRPr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29756E"/>
                </a:solidFill>
              </a:rPr>
              <a:t> Application Instance</a:t>
            </a:r>
            <a:endParaRPr sz="2400">
              <a:solidFill>
                <a:srgbClr val="29756E"/>
              </a:solidFill>
            </a:endParaRPr>
          </a:p>
          <a:p>
            <a:pPr lvl="0" defTabSz="457200">
              <a:lnSpc>
                <a:spcPct val="200000"/>
              </a:lnSpc>
              <a:defRPr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29756E"/>
                </a:solidFill>
              </a:rPr>
              <a:t> Platform Processes</a:t>
            </a:r>
            <a:endParaRPr sz="2400">
              <a:solidFill>
                <a:srgbClr val="29756E"/>
              </a:solidFill>
            </a:endParaRPr>
          </a:p>
          <a:p>
            <a:pPr lvl="0" defTabSz="457200">
              <a:lnSpc>
                <a:spcPct val="200000"/>
              </a:lnSpc>
              <a:defRPr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29756E"/>
                </a:solidFill>
              </a:rPr>
              <a:t> Platform VMs</a:t>
            </a:r>
            <a:endParaRPr sz="2400">
              <a:solidFill>
                <a:srgbClr val="29756E"/>
              </a:solidFill>
            </a:endParaRPr>
          </a:p>
          <a:p>
            <a:pPr lvl="0" defTabSz="457200">
              <a:lnSpc>
                <a:spcPct val="200000"/>
              </a:lnSpc>
              <a:defRPr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29756E"/>
                </a:solidFill>
              </a:rPr>
              <a:t> Availability Zones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Shape 120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</a:fld>
          </a:p>
        </p:txBody>
      </p:sp>
      <p:sp>
        <p:nvSpPr>
          <p:cNvPr id="1206" name="Shape 1206"/>
          <p:cNvSpPr/>
          <p:nvPr>
            <p:ph type="title" idx="4294967295"/>
          </p:nvPr>
        </p:nvSpPr>
        <p:spPr>
          <a:xfrm>
            <a:off x="366712" y="346676"/>
            <a:ext cx="8410576" cy="533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9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9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</a:rPr>
              <a:t>4 Layers of built-in High Availability</a:t>
            </a:r>
          </a:p>
        </p:txBody>
      </p:sp>
      <p:sp>
        <p:nvSpPr>
          <p:cNvPr id="1207" name="Shape 1207"/>
          <p:cNvSpPr/>
          <p:nvPr/>
        </p:nvSpPr>
        <p:spPr>
          <a:xfrm>
            <a:off x="-21312" y="1139234"/>
            <a:ext cx="4484798" cy="3460980"/>
          </a:xfrm>
          <a:prstGeom prst="roundRect">
            <a:avLst>
              <a:gd name="adj" fmla="val 3558"/>
            </a:avLst>
          </a:prstGeom>
          <a:gradFill>
            <a:gsLst>
              <a:gs pos="0">
                <a:srgbClr val="DDDDDD">
                  <a:alpha val="73921"/>
                </a:srgbClr>
              </a:gs>
              <a:gs pos="100000">
                <a:srgbClr val="FFFFFF">
                  <a:alpha val="73921"/>
                </a:srgbClr>
              </a:gs>
            </a:gsLst>
            <a:lin ang="20987188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pic>
        <p:nvPicPr>
          <p:cNvPr id="1208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8147" y="1259428"/>
            <a:ext cx="4665815" cy="3382716"/>
          </a:xfrm>
          <a:prstGeom prst="rect">
            <a:avLst/>
          </a:prstGeom>
          <a:ln w="12700">
            <a:miter lim="400000"/>
          </a:ln>
        </p:spPr>
      </p:pic>
      <p:sp>
        <p:nvSpPr>
          <p:cNvPr id="1209" name="Shape 1209"/>
          <p:cNvSpPr/>
          <p:nvPr/>
        </p:nvSpPr>
        <p:spPr>
          <a:xfrm>
            <a:off x="205665" y="1500400"/>
            <a:ext cx="3492648" cy="2540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defTabSz="457200">
              <a:lnSpc>
                <a:spcPct val="200000"/>
              </a:lnSpc>
              <a:defRPr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29756E"/>
                </a:solidFill>
              </a:rPr>
              <a:t> Application Instance</a:t>
            </a:r>
            <a:endParaRPr sz="2400">
              <a:solidFill>
                <a:srgbClr val="29756E"/>
              </a:solidFill>
            </a:endParaRPr>
          </a:p>
          <a:p>
            <a:pPr lvl="0" defTabSz="457200">
              <a:lnSpc>
                <a:spcPct val="200000"/>
              </a:lnSpc>
              <a:defRPr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29756E"/>
                </a:solidFill>
              </a:rPr>
              <a:t> </a:t>
            </a:r>
            <a:r>
              <a:rPr sz="2400">
                <a:solidFill>
                  <a:srgbClr val="A7A7A7"/>
                </a:solidFill>
              </a:rPr>
              <a:t>Platform Processes</a:t>
            </a:r>
            <a:endParaRPr sz="2400">
              <a:solidFill>
                <a:srgbClr val="A7A7A7"/>
              </a:solidFill>
            </a:endParaRPr>
          </a:p>
          <a:p>
            <a:pPr lvl="0" defTabSz="457200">
              <a:lnSpc>
                <a:spcPct val="200000"/>
              </a:lnSpc>
              <a:defRPr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A7A7A7"/>
                </a:solidFill>
              </a:rPr>
              <a:t> Platform VMs</a:t>
            </a:r>
            <a:endParaRPr sz="2400">
              <a:solidFill>
                <a:srgbClr val="A7A7A7"/>
              </a:solidFill>
            </a:endParaRPr>
          </a:p>
          <a:p>
            <a:pPr lvl="0" defTabSz="457200">
              <a:lnSpc>
                <a:spcPct val="200000"/>
              </a:lnSpc>
              <a:defRPr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A7A7A7"/>
                </a:solidFill>
              </a:rPr>
              <a:t> Availability Zones</a:t>
            </a:r>
          </a:p>
        </p:txBody>
      </p:sp>
    </p:spTree>
  </p:cSld>
  <p:clrMapOvr>
    <a:masterClrMapping/>
  </p:clrMapOvr>
  <p:transition spd="slow" advClick="1">
    <p:dissolv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Shape 121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</a:fld>
          </a:p>
        </p:txBody>
      </p:sp>
      <p:sp>
        <p:nvSpPr>
          <p:cNvPr id="1212" name="Shape 1212"/>
          <p:cNvSpPr/>
          <p:nvPr>
            <p:ph type="title" idx="4294967295"/>
          </p:nvPr>
        </p:nvSpPr>
        <p:spPr>
          <a:xfrm>
            <a:off x="392112" y="194276"/>
            <a:ext cx="8410576" cy="533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9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9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</a:rPr>
              <a:t>App Instance HA</a:t>
            </a:r>
          </a:p>
        </p:txBody>
      </p:sp>
      <p:grpSp>
        <p:nvGrpSpPr>
          <p:cNvPr id="1215" name="Group 1215"/>
          <p:cNvGrpSpPr/>
          <p:nvPr/>
        </p:nvGrpSpPr>
        <p:grpSpPr>
          <a:xfrm>
            <a:off x="1417077" y="1258363"/>
            <a:ext cx="2361553" cy="387175"/>
            <a:chOff x="0" y="0"/>
            <a:chExt cx="2361551" cy="387174"/>
          </a:xfrm>
        </p:grpSpPr>
        <p:sp>
          <p:nvSpPr>
            <p:cNvPr id="1213" name="Shape 1213"/>
            <p:cNvSpPr/>
            <p:nvPr/>
          </p:nvSpPr>
          <p:spPr>
            <a:xfrm>
              <a:off x="0" y="0"/>
              <a:ext cx="2361552" cy="387175"/>
            </a:xfrm>
            <a:prstGeom prst="roundRect">
              <a:avLst>
                <a:gd name="adj" fmla="val 13038"/>
              </a:avLst>
            </a:prstGeom>
            <a:solidFill>
              <a:srgbClr val="545454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</a:rPr>
                <a:t>        Blobstore</a:t>
              </a:r>
            </a:p>
          </p:txBody>
        </p:sp>
        <p:sp>
          <p:nvSpPr>
            <p:cNvPr id="1214" name="Shape 1214"/>
            <p:cNvSpPr/>
            <p:nvPr/>
          </p:nvSpPr>
          <p:spPr>
            <a:xfrm>
              <a:off x="140591" y="85728"/>
              <a:ext cx="206830" cy="215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2228"/>
                  </a:moveTo>
                  <a:cubicBezTo>
                    <a:pt x="0" y="13862"/>
                    <a:pt x="4835" y="15186"/>
                    <a:pt x="10800" y="15186"/>
                  </a:cubicBezTo>
                  <a:cubicBezTo>
                    <a:pt x="16765" y="15186"/>
                    <a:pt x="21600" y="13862"/>
                    <a:pt x="21600" y="12228"/>
                  </a:cubicBezTo>
                  <a:lnTo>
                    <a:pt x="21600" y="18660"/>
                  </a:lnTo>
                  <a:lnTo>
                    <a:pt x="21593" y="18660"/>
                  </a:lnTo>
                  <a:cubicBezTo>
                    <a:pt x="21563" y="20285"/>
                    <a:pt x="16742" y="21600"/>
                    <a:pt x="10800" y="21600"/>
                  </a:cubicBezTo>
                  <a:cubicBezTo>
                    <a:pt x="4858" y="21600"/>
                    <a:pt x="37" y="20285"/>
                    <a:pt x="7" y="18660"/>
                  </a:cubicBezTo>
                  <a:lnTo>
                    <a:pt x="0" y="18660"/>
                  </a:lnTo>
                  <a:lnTo>
                    <a:pt x="0" y="18641"/>
                  </a:lnTo>
                  <a:close/>
                  <a:moveTo>
                    <a:pt x="0" y="4106"/>
                  </a:moveTo>
                  <a:cubicBezTo>
                    <a:pt x="0" y="5740"/>
                    <a:pt x="4835" y="7065"/>
                    <a:pt x="10800" y="7065"/>
                  </a:cubicBezTo>
                  <a:cubicBezTo>
                    <a:pt x="16765" y="7065"/>
                    <a:pt x="21600" y="5740"/>
                    <a:pt x="21600" y="4106"/>
                  </a:cubicBezTo>
                  <a:lnTo>
                    <a:pt x="21600" y="10538"/>
                  </a:lnTo>
                  <a:lnTo>
                    <a:pt x="21593" y="10538"/>
                  </a:lnTo>
                  <a:cubicBezTo>
                    <a:pt x="21563" y="12164"/>
                    <a:pt x="16742" y="13478"/>
                    <a:pt x="10800" y="13478"/>
                  </a:cubicBezTo>
                  <a:cubicBezTo>
                    <a:pt x="4858" y="13478"/>
                    <a:pt x="37" y="12164"/>
                    <a:pt x="7" y="10538"/>
                  </a:cubicBezTo>
                  <a:lnTo>
                    <a:pt x="0" y="10538"/>
                  </a:lnTo>
                  <a:lnTo>
                    <a:pt x="0" y="10520"/>
                  </a:lnTo>
                  <a:close/>
                  <a:moveTo>
                    <a:pt x="10800" y="0"/>
                  </a:moveTo>
                  <a:cubicBezTo>
                    <a:pt x="16437" y="0"/>
                    <a:pt x="21006" y="1252"/>
                    <a:pt x="21006" y="2796"/>
                  </a:cubicBezTo>
                  <a:cubicBezTo>
                    <a:pt x="21006" y="4340"/>
                    <a:pt x="16437" y="5592"/>
                    <a:pt x="10800" y="5592"/>
                  </a:cubicBezTo>
                  <a:cubicBezTo>
                    <a:pt x="5163" y="5592"/>
                    <a:pt x="594" y="4340"/>
                    <a:pt x="594" y="2796"/>
                  </a:cubicBezTo>
                  <a:cubicBezTo>
                    <a:pt x="594" y="1252"/>
                    <a:pt x="5163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uFillTx/>
                </a:defRPr>
              </a:pPr>
            </a:p>
          </p:txBody>
        </p:sp>
      </p:grpSp>
      <p:grpSp>
        <p:nvGrpSpPr>
          <p:cNvPr id="1218" name="Group 1218"/>
          <p:cNvGrpSpPr/>
          <p:nvPr/>
        </p:nvGrpSpPr>
        <p:grpSpPr>
          <a:xfrm>
            <a:off x="660334" y="1154733"/>
            <a:ext cx="334496" cy="3209959"/>
            <a:chOff x="0" y="0"/>
            <a:chExt cx="334494" cy="3209957"/>
          </a:xfrm>
        </p:grpSpPr>
        <p:sp>
          <p:nvSpPr>
            <p:cNvPr id="1216" name="Shape 1216"/>
            <p:cNvSpPr/>
            <p:nvPr/>
          </p:nvSpPr>
          <p:spPr>
            <a:xfrm rot="16200000">
              <a:off x="-1437732" y="1437731"/>
              <a:ext cx="3209959" cy="334496"/>
            </a:xfrm>
            <a:prstGeom prst="roundRect">
              <a:avLst>
                <a:gd name="adj" fmla="val 13079"/>
              </a:avLst>
            </a:prstGeom>
            <a:solidFill>
              <a:srgbClr val="5E5E5E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</a:rPr>
                <a:t>        Router</a:t>
              </a:r>
            </a:p>
          </p:txBody>
        </p:sp>
        <p:pic>
          <p:nvPicPr>
            <p:cNvPr id="1217" name="pasted-image.pd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16200000">
              <a:off x="67347" y="2919950"/>
              <a:ext cx="207809" cy="207810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sp>
        <p:nvSpPr>
          <p:cNvPr id="1219" name="Shape 1219"/>
          <p:cNvSpPr/>
          <p:nvPr/>
        </p:nvSpPr>
        <p:spPr>
          <a:xfrm>
            <a:off x="4028605" y="1281290"/>
            <a:ext cx="2361552" cy="364248"/>
          </a:xfrm>
          <a:prstGeom prst="roundRect">
            <a:avLst>
              <a:gd name="adj" fmla="val 13858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Cloud Controller</a:t>
            </a:r>
          </a:p>
        </p:txBody>
      </p:sp>
      <p:pic>
        <p:nvPicPr>
          <p:cNvPr id="1220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57197" y="1326364"/>
            <a:ext cx="213189" cy="274100"/>
          </a:xfrm>
          <a:prstGeom prst="rect">
            <a:avLst/>
          </a:prstGeom>
          <a:ln w="3175">
            <a:miter lim="400000"/>
          </a:ln>
        </p:spPr>
      </p:pic>
      <p:sp>
        <p:nvSpPr>
          <p:cNvPr id="1221" name="Shape 1221"/>
          <p:cNvSpPr/>
          <p:nvPr/>
        </p:nvSpPr>
        <p:spPr>
          <a:xfrm>
            <a:off x="1260954" y="3320090"/>
            <a:ext cx="1595448" cy="917754"/>
          </a:xfrm>
          <a:prstGeom prst="roundRect">
            <a:avLst>
              <a:gd name="adj" fmla="val 5535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DEA</a:t>
            </a:r>
          </a:p>
        </p:txBody>
      </p:sp>
      <p:pic>
        <p:nvPicPr>
          <p:cNvPr id="1222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89546" y="3358190"/>
            <a:ext cx="241301" cy="228601"/>
          </a:xfrm>
          <a:prstGeom prst="rect">
            <a:avLst/>
          </a:prstGeom>
          <a:ln w="3175">
            <a:miter lim="400000"/>
          </a:ln>
        </p:spPr>
      </p:pic>
      <p:pic>
        <p:nvPicPr>
          <p:cNvPr id="1223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53916" y="1305900"/>
            <a:ext cx="165101" cy="241301"/>
          </a:xfrm>
          <a:prstGeom prst="rect">
            <a:avLst/>
          </a:prstGeom>
          <a:ln w="12700">
            <a:miter lim="400000"/>
          </a:ln>
        </p:spPr>
      </p:pic>
      <p:sp>
        <p:nvSpPr>
          <p:cNvPr id="1224" name="Shape 1224"/>
          <p:cNvSpPr/>
          <p:nvPr/>
        </p:nvSpPr>
        <p:spPr>
          <a:xfrm>
            <a:off x="2597853" y="2100037"/>
            <a:ext cx="2633632" cy="388405"/>
          </a:xfrm>
          <a:prstGeom prst="roundRect">
            <a:avLst>
              <a:gd name="adj" fmla="val 13079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Messaging (NATS)</a:t>
            </a:r>
          </a:p>
        </p:txBody>
      </p:sp>
      <p:pic>
        <p:nvPicPr>
          <p:cNvPr id="1225" name="pasted-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650548" y="2186289"/>
            <a:ext cx="266701" cy="215901"/>
          </a:xfrm>
          <a:prstGeom prst="rect">
            <a:avLst/>
          </a:prstGeom>
          <a:ln w="3175">
            <a:miter lim="400000"/>
          </a:ln>
        </p:spPr>
      </p:pic>
      <p:sp>
        <p:nvSpPr>
          <p:cNvPr id="1226" name="Shape 1226"/>
          <p:cNvSpPr/>
          <p:nvPr/>
        </p:nvSpPr>
        <p:spPr>
          <a:xfrm>
            <a:off x="3105893" y="3320090"/>
            <a:ext cx="1595449" cy="917754"/>
          </a:xfrm>
          <a:prstGeom prst="roundRect">
            <a:avLst>
              <a:gd name="adj" fmla="val 5535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DEA</a:t>
            </a:r>
          </a:p>
        </p:txBody>
      </p:sp>
      <p:pic>
        <p:nvPicPr>
          <p:cNvPr id="1227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34485" y="3358190"/>
            <a:ext cx="241301" cy="228601"/>
          </a:xfrm>
          <a:prstGeom prst="rect">
            <a:avLst/>
          </a:prstGeom>
          <a:ln w="3175">
            <a:miter lim="400000"/>
          </a:ln>
        </p:spPr>
      </p:pic>
      <p:sp>
        <p:nvSpPr>
          <p:cNvPr id="1228" name="Shape 1228"/>
          <p:cNvSpPr/>
          <p:nvPr/>
        </p:nvSpPr>
        <p:spPr>
          <a:xfrm>
            <a:off x="4959809" y="3320090"/>
            <a:ext cx="1595449" cy="917754"/>
          </a:xfrm>
          <a:prstGeom prst="roundRect">
            <a:avLst>
              <a:gd name="adj" fmla="val 5535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DEA</a:t>
            </a:r>
          </a:p>
        </p:txBody>
      </p:sp>
      <p:pic>
        <p:nvPicPr>
          <p:cNvPr id="1229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88401" y="3358190"/>
            <a:ext cx="241301" cy="228601"/>
          </a:xfrm>
          <a:prstGeom prst="rect">
            <a:avLst/>
          </a:prstGeom>
          <a:ln w="3175">
            <a:miter lim="400000"/>
          </a:ln>
        </p:spPr>
      </p:pic>
      <p:sp>
        <p:nvSpPr>
          <p:cNvPr id="1230" name="Shape 1230"/>
          <p:cNvSpPr/>
          <p:nvPr/>
        </p:nvSpPr>
        <p:spPr>
          <a:xfrm>
            <a:off x="419963" y="1006211"/>
            <a:ext cx="8061305" cy="3473572"/>
          </a:xfrm>
          <a:prstGeom prst="roundRect">
            <a:avLst>
              <a:gd name="adj" fmla="val 1462"/>
            </a:avLst>
          </a:prstGeom>
          <a:ln w="25400">
            <a:solidFill>
              <a:srgbClr val="29756E"/>
            </a:solidFill>
            <a:round/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1231" name="Shape 1231"/>
          <p:cNvSpPr/>
          <p:nvPr/>
        </p:nvSpPr>
        <p:spPr>
          <a:xfrm>
            <a:off x="7160985" y="4165874"/>
            <a:ext cx="96619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Runtime</a:t>
            </a:r>
          </a:p>
        </p:txBody>
      </p:sp>
      <p:sp>
        <p:nvSpPr>
          <p:cNvPr id="1262" name="Shape 1262"/>
          <p:cNvSpPr/>
          <p:nvPr/>
        </p:nvSpPr>
        <p:spPr>
          <a:xfrm>
            <a:off x="3778483" y="1457133"/>
            <a:ext cx="250123" cy="1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19050">
            <a:solidFill>
              <a:srgbClr val="535353"/>
            </a:solidFill>
            <a:tailEnd type="triangle"/>
          </a:ln>
        </p:spPr>
        <p:txBody>
          <a:bodyPr/>
          <a:lstStyle/>
          <a:p>
            <a:pPr lvl="0"/>
          </a:p>
        </p:txBody>
      </p:sp>
      <p:sp>
        <p:nvSpPr>
          <p:cNvPr id="1263" name="Shape 1263"/>
          <p:cNvSpPr/>
          <p:nvPr/>
        </p:nvSpPr>
        <p:spPr>
          <a:xfrm>
            <a:off x="4243425" y="1657488"/>
            <a:ext cx="139523" cy="43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19050">
            <a:solidFill>
              <a:srgbClr val="535353"/>
            </a:solidFill>
            <a:tailEnd type="triangle"/>
          </a:ln>
        </p:spPr>
        <p:txBody>
          <a:bodyPr/>
          <a:lstStyle/>
          <a:p>
            <a:pPr lvl="0"/>
          </a:p>
        </p:txBody>
      </p:sp>
      <p:sp>
        <p:nvSpPr>
          <p:cNvPr id="1234" name="Shape 1234"/>
          <p:cNvSpPr/>
          <p:nvPr/>
        </p:nvSpPr>
        <p:spPr>
          <a:xfrm flipV="1">
            <a:off x="2031553" y="2501141"/>
            <a:ext cx="824849" cy="824849"/>
          </a:xfrm>
          <a:prstGeom prst="line">
            <a:avLst/>
          </a:prstGeom>
          <a:ln w="19050">
            <a:solidFill>
              <a:srgbClr val="535353"/>
            </a:solidFill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235" name="Shape 1235"/>
          <p:cNvSpPr/>
          <p:nvPr/>
        </p:nvSpPr>
        <p:spPr>
          <a:xfrm flipH="1" flipV="1">
            <a:off x="1011462" y="2268903"/>
            <a:ext cx="1586392" cy="1"/>
          </a:xfrm>
          <a:prstGeom prst="line">
            <a:avLst/>
          </a:prstGeom>
          <a:ln w="19050">
            <a:solidFill>
              <a:srgbClr val="535353"/>
            </a:solidFill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cxnSp>
        <p:nvCxnSpPr>
          <p:cNvPr id="1236" name="Connector 1236"/>
          <p:cNvCxnSpPr>
            <a:stCxn id="1226" idx="0"/>
            <a:endCxn id="1224" idx="0"/>
          </p:cNvCxnSpPr>
          <p:nvPr/>
        </p:nvCxnSpPr>
        <p:spPr>
          <a:xfrm flipV="1">
            <a:off x="3903617" y="2294239"/>
            <a:ext cx="11053" cy="1484729"/>
          </a:xfrm>
          <a:prstGeom prst="straightConnector1">
            <a:avLst/>
          </a:prstGeom>
          <a:ln w="19050">
            <a:solidFill>
              <a:srgbClr val="535353"/>
            </a:solidFill>
            <a:tailEnd type="triangle"/>
          </a:ln>
        </p:spPr>
      </p:cxnSp>
      <p:sp>
        <p:nvSpPr>
          <p:cNvPr id="1237" name="Shape 1237"/>
          <p:cNvSpPr/>
          <p:nvPr/>
        </p:nvSpPr>
        <p:spPr>
          <a:xfrm>
            <a:off x="5893576" y="2096018"/>
            <a:ext cx="2361552" cy="364248"/>
          </a:xfrm>
          <a:prstGeom prst="roundRect">
            <a:avLst>
              <a:gd name="adj" fmla="val 13858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Health Manager</a:t>
            </a:r>
          </a:p>
        </p:txBody>
      </p:sp>
      <p:pic>
        <p:nvPicPr>
          <p:cNvPr id="1238" name="pasted-image.pd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017539" y="2168050"/>
            <a:ext cx="241301" cy="227107"/>
          </a:xfrm>
          <a:prstGeom prst="rect">
            <a:avLst/>
          </a:prstGeom>
          <a:ln w="3175">
            <a:miter lim="400000"/>
          </a:ln>
        </p:spPr>
      </p:pic>
      <p:sp>
        <p:nvSpPr>
          <p:cNvPr id="1239" name="Shape 1239"/>
          <p:cNvSpPr/>
          <p:nvPr/>
        </p:nvSpPr>
        <p:spPr>
          <a:xfrm flipH="1" flipV="1">
            <a:off x="4884950" y="2510808"/>
            <a:ext cx="641997" cy="667606"/>
          </a:xfrm>
          <a:prstGeom prst="line">
            <a:avLst/>
          </a:prstGeom>
          <a:ln w="19050">
            <a:solidFill>
              <a:srgbClr val="FFFFFF"/>
            </a:solidFill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240" name="Shape 1240"/>
          <p:cNvSpPr/>
          <p:nvPr/>
        </p:nvSpPr>
        <p:spPr>
          <a:xfrm>
            <a:off x="5231484" y="2412161"/>
            <a:ext cx="752599" cy="763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0800" y="0"/>
                  <a:pt x="21600" y="10800"/>
                  <a:pt x="21600" y="21600"/>
                </a:cubicBezTo>
              </a:path>
            </a:pathLst>
          </a:custGeom>
          <a:ln w="19050">
            <a:solidFill>
              <a:srgbClr val="FFFFFF"/>
            </a:solidFill>
            <a:tailEnd type="triangle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00685D"/>
                </a:solidFill>
                <a:uFillTx/>
              </a:defRPr>
            </a:pPr>
          </a:p>
        </p:txBody>
      </p:sp>
      <p:sp>
        <p:nvSpPr>
          <p:cNvPr id="1241" name="Shape 1241"/>
          <p:cNvSpPr/>
          <p:nvPr/>
        </p:nvSpPr>
        <p:spPr>
          <a:xfrm>
            <a:off x="5231484" y="2268903"/>
            <a:ext cx="662093" cy="1"/>
          </a:xfrm>
          <a:prstGeom prst="line">
            <a:avLst/>
          </a:prstGeom>
          <a:ln w="19050">
            <a:solidFill>
              <a:srgbClr val="535353"/>
            </a:solidFill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242" name="Shape 1242"/>
          <p:cNvSpPr/>
          <p:nvPr/>
        </p:nvSpPr>
        <p:spPr>
          <a:xfrm rot="18900000">
            <a:off x="3451003" y="1345447"/>
            <a:ext cx="190952" cy="190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945"/>
                </a:moveTo>
                <a:cubicBezTo>
                  <a:pt x="0" y="8165"/>
                  <a:pt x="3875" y="4290"/>
                  <a:pt x="8655" y="4290"/>
                </a:cubicBezTo>
                <a:cubicBezTo>
                  <a:pt x="12970" y="4290"/>
                  <a:pt x="17285" y="2860"/>
                  <a:pt x="21600" y="0"/>
                </a:cubicBezTo>
                <a:cubicBezTo>
                  <a:pt x="18740" y="4315"/>
                  <a:pt x="17310" y="8630"/>
                  <a:pt x="17310" y="12945"/>
                </a:cubicBezTo>
                <a:cubicBezTo>
                  <a:pt x="17310" y="17725"/>
                  <a:pt x="13435" y="21600"/>
                  <a:pt x="8655" y="21600"/>
                </a:cubicBezTo>
                <a:cubicBezTo>
                  <a:pt x="3875" y="21600"/>
                  <a:pt x="0" y="17725"/>
                  <a:pt x="0" y="1294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</a:p>
        </p:txBody>
      </p:sp>
      <p:sp>
        <p:nvSpPr>
          <p:cNvPr id="1243" name="Shape 1243"/>
          <p:cNvSpPr/>
          <p:nvPr/>
        </p:nvSpPr>
        <p:spPr>
          <a:xfrm rot="5400000">
            <a:off x="5570430" y="3388854"/>
            <a:ext cx="382604" cy="9786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80" y="2320"/>
                </a:moveTo>
                <a:lnTo>
                  <a:pt x="20220" y="2320"/>
                </a:lnTo>
                <a:lnTo>
                  <a:pt x="20220" y="717"/>
                </a:lnTo>
                <a:lnTo>
                  <a:pt x="1380" y="717"/>
                </a:lnTo>
                <a:close/>
                <a:moveTo>
                  <a:pt x="1380" y="4641"/>
                </a:moveTo>
                <a:lnTo>
                  <a:pt x="20220" y="4641"/>
                </a:lnTo>
                <a:lnTo>
                  <a:pt x="20220" y="3037"/>
                </a:lnTo>
                <a:lnTo>
                  <a:pt x="1380" y="3037"/>
                </a:lnTo>
                <a:close/>
                <a:moveTo>
                  <a:pt x="1380" y="6961"/>
                </a:moveTo>
                <a:lnTo>
                  <a:pt x="20220" y="6961"/>
                </a:lnTo>
                <a:lnTo>
                  <a:pt x="20220" y="5358"/>
                </a:lnTo>
                <a:lnTo>
                  <a:pt x="1380" y="5358"/>
                </a:lnTo>
                <a:close/>
                <a:moveTo>
                  <a:pt x="1380" y="9281"/>
                </a:moveTo>
                <a:lnTo>
                  <a:pt x="20220" y="9281"/>
                </a:lnTo>
                <a:lnTo>
                  <a:pt x="20220" y="7678"/>
                </a:lnTo>
                <a:lnTo>
                  <a:pt x="1380" y="7678"/>
                </a:lnTo>
                <a:close/>
                <a:moveTo>
                  <a:pt x="1380" y="11602"/>
                </a:moveTo>
                <a:lnTo>
                  <a:pt x="20220" y="11602"/>
                </a:lnTo>
                <a:lnTo>
                  <a:pt x="20220" y="9998"/>
                </a:lnTo>
                <a:lnTo>
                  <a:pt x="1380" y="9998"/>
                </a:lnTo>
                <a:close/>
                <a:moveTo>
                  <a:pt x="1380" y="13922"/>
                </a:moveTo>
                <a:lnTo>
                  <a:pt x="20220" y="13922"/>
                </a:lnTo>
                <a:lnTo>
                  <a:pt x="20220" y="12319"/>
                </a:lnTo>
                <a:lnTo>
                  <a:pt x="1380" y="12319"/>
                </a:lnTo>
                <a:close/>
                <a:moveTo>
                  <a:pt x="1380" y="16242"/>
                </a:moveTo>
                <a:lnTo>
                  <a:pt x="20220" y="16242"/>
                </a:lnTo>
                <a:lnTo>
                  <a:pt x="20220" y="14639"/>
                </a:lnTo>
                <a:lnTo>
                  <a:pt x="1380" y="14639"/>
                </a:lnTo>
                <a:close/>
                <a:moveTo>
                  <a:pt x="1380" y="18562"/>
                </a:moveTo>
                <a:lnTo>
                  <a:pt x="20220" y="18562"/>
                </a:lnTo>
                <a:lnTo>
                  <a:pt x="20220" y="16959"/>
                </a:lnTo>
                <a:lnTo>
                  <a:pt x="1380" y="16959"/>
                </a:lnTo>
                <a:close/>
                <a:moveTo>
                  <a:pt x="1380" y="20883"/>
                </a:moveTo>
                <a:lnTo>
                  <a:pt x="20220" y="20883"/>
                </a:lnTo>
                <a:lnTo>
                  <a:pt x="20220" y="19280"/>
                </a:lnTo>
                <a:lnTo>
                  <a:pt x="1380" y="19280"/>
                </a:lnTo>
                <a:close/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20565" y="21600"/>
                </a:lnTo>
                <a:lnTo>
                  <a:pt x="20565" y="21600"/>
                </a:lnTo>
                <a:lnTo>
                  <a:pt x="345" y="21600"/>
                </a:lnTo>
                <a:lnTo>
                  <a:pt x="345" y="2160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</a:p>
        </p:txBody>
      </p:sp>
      <p:sp>
        <p:nvSpPr>
          <p:cNvPr id="1244" name="Shape 1244"/>
          <p:cNvSpPr/>
          <p:nvPr/>
        </p:nvSpPr>
        <p:spPr>
          <a:xfrm>
            <a:off x="6089629" y="3760527"/>
            <a:ext cx="177449" cy="2266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10615"/>
                </a:moveTo>
                <a:cubicBezTo>
                  <a:pt x="9309" y="10615"/>
                  <a:pt x="8100" y="11561"/>
                  <a:pt x="8100" y="12728"/>
                </a:cubicBezTo>
                <a:cubicBezTo>
                  <a:pt x="8100" y="13666"/>
                  <a:pt x="8879" y="14461"/>
                  <a:pt x="9969" y="14711"/>
                </a:cubicBezTo>
                <a:lnTo>
                  <a:pt x="9969" y="18845"/>
                </a:lnTo>
                <a:cubicBezTo>
                  <a:pt x="9969" y="19205"/>
                  <a:pt x="10341" y="19496"/>
                  <a:pt x="10800" y="19496"/>
                </a:cubicBezTo>
                <a:cubicBezTo>
                  <a:pt x="11259" y="19496"/>
                  <a:pt x="11631" y="19205"/>
                  <a:pt x="11631" y="18845"/>
                </a:cubicBezTo>
                <a:lnTo>
                  <a:pt x="11631" y="14711"/>
                </a:lnTo>
                <a:cubicBezTo>
                  <a:pt x="12721" y="14461"/>
                  <a:pt x="13500" y="13666"/>
                  <a:pt x="13500" y="12728"/>
                </a:cubicBezTo>
                <a:cubicBezTo>
                  <a:pt x="13500" y="11561"/>
                  <a:pt x="12291" y="10615"/>
                  <a:pt x="10800" y="10615"/>
                </a:cubicBezTo>
                <a:close/>
                <a:moveTo>
                  <a:pt x="10800" y="2911"/>
                </a:moveTo>
                <a:cubicBezTo>
                  <a:pt x="8542" y="2911"/>
                  <a:pt x="6712" y="4344"/>
                  <a:pt x="6712" y="6111"/>
                </a:cubicBezTo>
                <a:lnTo>
                  <a:pt x="6712" y="6111"/>
                </a:lnTo>
                <a:lnTo>
                  <a:pt x="6706" y="6111"/>
                </a:lnTo>
                <a:lnTo>
                  <a:pt x="6706" y="9188"/>
                </a:lnTo>
                <a:lnTo>
                  <a:pt x="14894" y="9188"/>
                </a:lnTo>
                <a:lnTo>
                  <a:pt x="14894" y="6111"/>
                </a:lnTo>
                <a:lnTo>
                  <a:pt x="14888" y="6111"/>
                </a:lnTo>
                <a:cubicBezTo>
                  <a:pt x="14888" y="6111"/>
                  <a:pt x="14888" y="6111"/>
                  <a:pt x="14888" y="6111"/>
                </a:cubicBezTo>
                <a:cubicBezTo>
                  <a:pt x="14888" y="4344"/>
                  <a:pt x="13058" y="2911"/>
                  <a:pt x="10800" y="2911"/>
                </a:cubicBezTo>
                <a:close/>
                <a:moveTo>
                  <a:pt x="10800" y="0"/>
                </a:moveTo>
                <a:cubicBezTo>
                  <a:pt x="14973" y="0"/>
                  <a:pt x="18355" y="2648"/>
                  <a:pt x="18355" y="5915"/>
                </a:cubicBezTo>
                <a:lnTo>
                  <a:pt x="18355" y="9188"/>
                </a:lnTo>
                <a:lnTo>
                  <a:pt x="18958" y="9188"/>
                </a:lnTo>
                <a:cubicBezTo>
                  <a:pt x="20417" y="9188"/>
                  <a:pt x="21600" y="10114"/>
                  <a:pt x="21600" y="11257"/>
                </a:cubicBezTo>
                <a:lnTo>
                  <a:pt x="21600" y="19531"/>
                </a:lnTo>
                <a:cubicBezTo>
                  <a:pt x="21600" y="20674"/>
                  <a:pt x="20417" y="21600"/>
                  <a:pt x="18958" y="21600"/>
                </a:cubicBezTo>
                <a:lnTo>
                  <a:pt x="2642" y="21600"/>
                </a:lnTo>
                <a:cubicBezTo>
                  <a:pt x="1183" y="21600"/>
                  <a:pt x="0" y="20674"/>
                  <a:pt x="0" y="19531"/>
                </a:cubicBezTo>
                <a:lnTo>
                  <a:pt x="0" y="11257"/>
                </a:lnTo>
                <a:cubicBezTo>
                  <a:pt x="0" y="10114"/>
                  <a:pt x="1183" y="9188"/>
                  <a:pt x="2642" y="9188"/>
                </a:cubicBezTo>
                <a:lnTo>
                  <a:pt x="3245" y="9188"/>
                </a:lnTo>
                <a:lnTo>
                  <a:pt x="3245" y="5915"/>
                </a:lnTo>
                <a:cubicBezTo>
                  <a:pt x="3245" y="2648"/>
                  <a:pt x="6627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</a:p>
        </p:txBody>
      </p:sp>
      <p:grpSp>
        <p:nvGrpSpPr>
          <p:cNvPr id="1247" name="Group 1247"/>
          <p:cNvGrpSpPr/>
          <p:nvPr/>
        </p:nvGrpSpPr>
        <p:grpSpPr>
          <a:xfrm>
            <a:off x="7594964" y="1711763"/>
            <a:ext cx="838111" cy="390062"/>
            <a:chOff x="0" y="0"/>
            <a:chExt cx="838110" cy="390061"/>
          </a:xfrm>
        </p:grpSpPr>
        <p:sp>
          <p:nvSpPr>
            <p:cNvPr id="1245" name="Shape 1245"/>
            <p:cNvSpPr/>
            <p:nvPr/>
          </p:nvSpPr>
          <p:spPr>
            <a:xfrm>
              <a:off x="279605" y="0"/>
              <a:ext cx="329448" cy="219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954" y="19356"/>
                  </a:moveTo>
                  <a:cubicBezTo>
                    <a:pt x="3764" y="19356"/>
                    <a:pt x="3611" y="19586"/>
                    <a:pt x="3611" y="19870"/>
                  </a:cubicBezTo>
                  <a:cubicBezTo>
                    <a:pt x="3611" y="20154"/>
                    <a:pt x="3764" y="20384"/>
                    <a:pt x="3954" y="20384"/>
                  </a:cubicBezTo>
                  <a:lnTo>
                    <a:pt x="6327" y="20384"/>
                  </a:lnTo>
                  <a:cubicBezTo>
                    <a:pt x="6516" y="20384"/>
                    <a:pt x="6670" y="20154"/>
                    <a:pt x="6670" y="19870"/>
                  </a:cubicBezTo>
                  <a:lnTo>
                    <a:pt x="6670" y="19870"/>
                  </a:lnTo>
                  <a:cubicBezTo>
                    <a:pt x="6670" y="19586"/>
                    <a:pt x="6516" y="19356"/>
                    <a:pt x="6327" y="19356"/>
                  </a:cubicBezTo>
                  <a:close/>
                  <a:moveTo>
                    <a:pt x="3954" y="17101"/>
                  </a:moveTo>
                  <a:cubicBezTo>
                    <a:pt x="3764" y="17101"/>
                    <a:pt x="3611" y="17331"/>
                    <a:pt x="3611" y="17615"/>
                  </a:cubicBezTo>
                  <a:cubicBezTo>
                    <a:pt x="3611" y="17899"/>
                    <a:pt x="3764" y="18129"/>
                    <a:pt x="3954" y="18129"/>
                  </a:cubicBezTo>
                  <a:lnTo>
                    <a:pt x="12463" y="18129"/>
                  </a:lnTo>
                  <a:cubicBezTo>
                    <a:pt x="12653" y="18129"/>
                    <a:pt x="12806" y="17899"/>
                    <a:pt x="12806" y="17615"/>
                  </a:cubicBezTo>
                  <a:lnTo>
                    <a:pt x="12806" y="17615"/>
                  </a:lnTo>
                  <a:cubicBezTo>
                    <a:pt x="12806" y="17331"/>
                    <a:pt x="12653" y="17101"/>
                    <a:pt x="12463" y="17101"/>
                  </a:cubicBezTo>
                  <a:close/>
                  <a:moveTo>
                    <a:pt x="3954" y="14846"/>
                  </a:moveTo>
                  <a:cubicBezTo>
                    <a:pt x="3764" y="14846"/>
                    <a:pt x="3611" y="15076"/>
                    <a:pt x="3611" y="15360"/>
                  </a:cubicBezTo>
                  <a:cubicBezTo>
                    <a:pt x="3611" y="15644"/>
                    <a:pt x="3764" y="15874"/>
                    <a:pt x="3954" y="15874"/>
                  </a:cubicBezTo>
                  <a:lnTo>
                    <a:pt x="12463" y="15874"/>
                  </a:lnTo>
                  <a:cubicBezTo>
                    <a:pt x="12653" y="15874"/>
                    <a:pt x="12806" y="15644"/>
                    <a:pt x="12806" y="15360"/>
                  </a:cubicBezTo>
                  <a:lnTo>
                    <a:pt x="12806" y="15360"/>
                  </a:lnTo>
                  <a:cubicBezTo>
                    <a:pt x="12806" y="15076"/>
                    <a:pt x="12653" y="14846"/>
                    <a:pt x="12463" y="14846"/>
                  </a:cubicBezTo>
                  <a:close/>
                  <a:moveTo>
                    <a:pt x="10848" y="0"/>
                  </a:moveTo>
                  <a:lnTo>
                    <a:pt x="20715" y="0"/>
                  </a:lnTo>
                  <a:cubicBezTo>
                    <a:pt x="21204" y="0"/>
                    <a:pt x="21600" y="595"/>
                    <a:pt x="21600" y="1328"/>
                  </a:cubicBezTo>
                  <a:lnTo>
                    <a:pt x="21600" y="6642"/>
                  </a:lnTo>
                  <a:cubicBezTo>
                    <a:pt x="21600" y="7376"/>
                    <a:pt x="21204" y="7971"/>
                    <a:pt x="20715" y="7971"/>
                  </a:cubicBezTo>
                  <a:lnTo>
                    <a:pt x="15716" y="7971"/>
                  </a:lnTo>
                  <a:cubicBezTo>
                    <a:pt x="15333" y="10831"/>
                    <a:pt x="10265" y="11563"/>
                    <a:pt x="10201" y="13629"/>
                  </a:cubicBezTo>
                  <a:lnTo>
                    <a:pt x="15532" y="13629"/>
                  </a:lnTo>
                  <a:cubicBezTo>
                    <a:pt x="16021" y="13629"/>
                    <a:pt x="16417" y="14224"/>
                    <a:pt x="16417" y="14958"/>
                  </a:cubicBezTo>
                  <a:lnTo>
                    <a:pt x="16417" y="20272"/>
                  </a:lnTo>
                  <a:cubicBezTo>
                    <a:pt x="16417" y="21005"/>
                    <a:pt x="16021" y="21600"/>
                    <a:pt x="15532" y="21600"/>
                  </a:cubicBezTo>
                  <a:lnTo>
                    <a:pt x="885" y="21600"/>
                  </a:lnTo>
                  <a:cubicBezTo>
                    <a:pt x="396" y="21600"/>
                    <a:pt x="0" y="21005"/>
                    <a:pt x="0" y="20272"/>
                  </a:cubicBezTo>
                  <a:lnTo>
                    <a:pt x="0" y="14958"/>
                  </a:lnTo>
                  <a:cubicBezTo>
                    <a:pt x="0" y="14224"/>
                    <a:pt x="396" y="13629"/>
                    <a:pt x="885" y="13629"/>
                  </a:cubicBezTo>
                  <a:lnTo>
                    <a:pt x="7693" y="13629"/>
                  </a:lnTo>
                  <a:cubicBezTo>
                    <a:pt x="7828" y="10255"/>
                    <a:pt x="12581" y="10035"/>
                    <a:pt x="13182" y="7971"/>
                  </a:cubicBezTo>
                  <a:lnTo>
                    <a:pt x="10848" y="7971"/>
                  </a:lnTo>
                  <a:cubicBezTo>
                    <a:pt x="10359" y="7971"/>
                    <a:pt x="9962" y="7376"/>
                    <a:pt x="9962" y="6642"/>
                  </a:cubicBezTo>
                  <a:lnTo>
                    <a:pt x="9962" y="1328"/>
                  </a:lnTo>
                  <a:cubicBezTo>
                    <a:pt x="9962" y="595"/>
                    <a:pt x="10359" y="0"/>
                    <a:pt x="1084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uFillTx/>
                </a:defRPr>
              </a:pPr>
            </a:p>
          </p:txBody>
        </p:sp>
        <p:sp>
          <p:nvSpPr>
            <p:cNvPr id="1246" name="Shape 1246"/>
            <p:cNvSpPr/>
            <p:nvPr/>
          </p:nvSpPr>
          <p:spPr>
            <a:xfrm>
              <a:off x="-1" y="163076"/>
              <a:ext cx="838112" cy="226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>
                <a:defRPr b="1" sz="1000">
                  <a:solidFill>
                    <a:srgbClr val="FFFFFF"/>
                  </a:solidFill>
                  <a:uFillTx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000">
                  <a:solidFill>
                    <a:srgbClr val="FFFFFF"/>
                  </a:solidFill>
                </a:rPr>
                <a:t>Actual State</a:t>
              </a:r>
            </a:p>
          </p:txBody>
        </p:sp>
      </p:grpSp>
      <p:sp>
        <p:nvSpPr>
          <p:cNvPr id="1248" name="Shape 1248"/>
          <p:cNvSpPr/>
          <p:nvPr/>
        </p:nvSpPr>
        <p:spPr>
          <a:xfrm flipH="1" flipV="1">
            <a:off x="6213580" y="1658237"/>
            <a:ext cx="461942" cy="423843"/>
          </a:xfrm>
          <a:prstGeom prst="line">
            <a:avLst/>
          </a:prstGeom>
          <a:ln w="19050">
            <a:solidFill>
              <a:srgbClr val="535353"/>
            </a:solidFill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249" name="Shape 1249"/>
          <p:cNvSpPr/>
          <p:nvPr/>
        </p:nvSpPr>
        <p:spPr>
          <a:xfrm flipH="1" flipV="1">
            <a:off x="6014441" y="1663707"/>
            <a:ext cx="461942" cy="423843"/>
          </a:xfrm>
          <a:prstGeom prst="line">
            <a:avLst/>
          </a:prstGeom>
          <a:ln w="19050">
            <a:solidFill>
              <a:srgbClr val="535353"/>
            </a:solidFill>
            <a:head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250" name="Shape 1250"/>
          <p:cNvSpPr/>
          <p:nvPr/>
        </p:nvSpPr>
        <p:spPr>
          <a:xfrm flipH="1" flipV="1">
            <a:off x="5782686" y="1677429"/>
            <a:ext cx="461942" cy="423843"/>
          </a:xfrm>
          <a:prstGeom prst="line">
            <a:avLst/>
          </a:prstGeom>
          <a:ln w="19050">
            <a:solidFill>
              <a:srgbClr val="535353"/>
            </a:solidFill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251" name="Shape 1251"/>
          <p:cNvSpPr/>
          <p:nvPr/>
        </p:nvSpPr>
        <p:spPr>
          <a:xfrm rot="18900000">
            <a:off x="1952842" y="3792929"/>
            <a:ext cx="190952" cy="190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945"/>
                </a:moveTo>
                <a:cubicBezTo>
                  <a:pt x="0" y="8165"/>
                  <a:pt x="3875" y="4290"/>
                  <a:pt x="8655" y="4290"/>
                </a:cubicBezTo>
                <a:cubicBezTo>
                  <a:pt x="12970" y="4290"/>
                  <a:pt x="17285" y="2860"/>
                  <a:pt x="21600" y="0"/>
                </a:cubicBezTo>
                <a:cubicBezTo>
                  <a:pt x="18740" y="4315"/>
                  <a:pt x="17310" y="8630"/>
                  <a:pt x="17310" y="12945"/>
                </a:cubicBezTo>
                <a:cubicBezTo>
                  <a:pt x="17310" y="17725"/>
                  <a:pt x="13435" y="21600"/>
                  <a:pt x="8655" y="21600"/>
                </a:cubicBezTo>
                <a:cubicBezTo>
                  <a:pt x="3875" y="21600"/>
                  <a:pt x="0" y="17725"/>
                  <a:pt x="0" y="1294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</a:p>
        </p:txBody>
      </p:sp>
      <p:sp>
        <p:nvSpPr>
          <p:cNvPr id="1252" name="Shape 1252"/>
          <p:cNvSpPr/>
          <p:nvPr/>
        </p:nvSpPr>
        <p:spPr>
          <a:xfrm rot="5400000">
            <a:off x="1856693" y="3388854"/>
            <a:ext cx="382604" cy="9786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80" y="2320"/>
                </a:moveTo>
                <a:lnTo>
                  <a:pt x="20220" y="2320"/>
                </a:lnTo>
                <a:lnTo>
                  <a:pt x="20220" y="717"/>
                </a:lnTo>
                <a:lnTo>
                  <a:pt x="1380" y="717"/>
                </a:lnTo>
                <a:close/>
                <a:moveTo>
                  <a:pt x="1380" y="4641"/>
                </a:moveTo>
                <a:lnTo>
                  <a:pt x="20220" y="4641"/>
                </a:lnTo>
                <a:lnTo>
                  <a:pt x="20220" y="3037"/>
                </a:lnTo>
                <a:lnTo>
                  <a:pt x="1380" y="3037"/>
                </a:lnTo>
                <a:close/>
                <a:moveTo>
                  <a:pt x="1380" y="6961"/>
                </a:moveTo>
                <a:lnTo>
                  <a:pt x="20220" y="6961"/>
                </a:lnTo>
                <a:lnTo>
                  <a:pt x="20220" y="5358"/>
                </a:lnTo>
                <a:lnTo>
                  <a:pt x="1380" y="5358"/>
                </a:lnTo>
                <a:close/>
                <a:moveTo>
                  <a:pt x="1380" y="9281"/>
                </a:moveTo>
                <a:lnTo>
                  <a:pt x="20220" y="9281"/>
                </a:lnTo>
                <a:lnTo>
                  <a:pt x="20220" y="7678"/>
                </a:lnTo>
                <a:lnTo>
                  <a:pt x="1380" y="7678"/>
                </a:lnTo>
                <a:close/>
                <a:moveTo>
                  <a:pt x="1380" y="11602"/>
                </a:moveTo>
                <a:lnTo>
                  <a:pt x="20220" y="11602"/>
                </a:lnTo>
                <a:lnTo>
                  <a:pt x="20220" y="9998"/>
                </a:lnTo>
                <a:lnTo>
                  <a:pt x="1380" y="9998"/>
                </a:lnTo>
                <a:close/>
                <a:moveTo>
                  <a:pt x="1380" y="13922"/>
                </a:moveTo>
                <a:lnTo>
                  <a:pt x="20220" y="13922"/>
                </a:lnTo>
                <a:lnTo>
                  <a:pt x="20220" y="12319"/>
                </a:lnTo>
                <a:lnTo>
                  <a:pt x="1380" y="12319"/>
                </a:lnTo>
                <a:close/>
                <a:moveTo>
                  <a:pt x="1380" y="16242"/>
                </a:moveTo>
                <a:lnTo>
                  <a:pt x="20220" y="16242"/>
                </a:lnTo>
                <a:lnTo>
                  <a:pt x="20220" y="14639"/>
                </a:lnTo>
                <a:lnTo>
                  <a:pt x="1380" y="14639"/>
                </a:lnTo>
                <a:close/>
                <a:moveTo>
                  <a:pt x="1380" y="18562"/>
                </a:moveTo>
                <a:lnTo>
                  <a:pt x="20220" y="18562"/>
                </a:lnTo>
                <a:lnTo>
                  <a:pt x="20220" y="16959"/>
                </a:lnTo>
                <a:lnTo>
                  <a:pt x="1380" y="16959"/>
                </a:lnTo>
                <a:close/>
                <a:moveTo>
                  <a:pt x="1380" y="20883"/>
                </a:moveTo>
                <a:lnTo>
                  <a:pt x="20220" y="20883"/>
                </a:lnTo>
                <a:lnTo>
                  <a:pt x="20220" y="19280"/>
                </a:lnTo>
                <a:lnTo>
                  <a:pt x="1380" y="19280"/>
                </a:lnTo>
                <a:close/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20565" y="21600"/>
                </a:lnTo>
                <a:lnTo>
                  <a:pt x="20565" y="21600"/>
                </a:lnTo>
                <a:lnTo>
                  <a:pt x="345" y="21600"/>
                </a:lnTo>
                <a:lnTo>
                  <a:pt x="345" y="2160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</a:p>
        </p:txBody>
      </p:sp>
      <p:grpSp>
        <p:nvGrpSpPr>
          <p:cNvPr id="1256" name="Group 1256"/>
          <p:cNvGrpSpPr/>
          <p:nvPr/>
        </p:nvGrpSpPr>
        <p:grpSpPr>
          <a:xfrm>
            <a:off x="3391975" y="3686888"/>
            <a:ext cx="1000039" cy="382604"/>
            <a:chOff x="0" y="0"/>
            <a:chExt cx="1000037" cy="382603"/>
          </a:xfrm>
        </p:grpSpPr>
        <p:sp>
          <p:nvSpPr>
            <p:cNvPr id="1253" name="Shape 1253"/>
            <p:cNvSpPr/>
            <p:nvPr/>
          </p:nvSpPr>
          <p:spPr>
            <a:xfrm rot="18900000">
              <a:off x="394182" y="106041"/>
              <a:ext cx="190952" cy="190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2945"/>
                  </a:moveTo>
                  <a:cubicBezTo>
                    <a:pt x="0" y="8165"/>
                    <a:pt x="3875" y="4290"/>
                    <a:pt x="8655" y="4290"/>
                  </a:cubicBezTo>
                  <a:cubicBezTo>
                    <a:pt x="12970" y="4290"/>
                    <a:pt x="17285" y="2860"/>
                    <a:pt x="21600" y="0"/>
                  </a:cubicBezTo>
                  <a:cubicBezTo>
                    <a:pt x="18740" y="4315"/>
                    <a:pt x="17310" y="8630"/>
                    <a:pt x="17310" y="12945"/>
                  </a:cubicBezTo>
                  <a:cubicBezTo>
                    <a:pt x="17310" y="17725"/>
                    <a:pt x="13435" y="21600"/>
                    <a:pt x="8655" y="21600"/>
                  </a:cubicBezTo>
                  <a:cubicBezTo>
                    <a:pt x="3875" y="21600"/>
                    <a:pt x="0" y="17725"/>
                    <a:pt x="0" y="1294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uFillTx/>
                </a:defRPr>
              </a:pPr>
            </a:p>
          </p:txBody>
        </p:sp>
        <p:sp>
          <p:nvSpPr>
            <p:cNvPr id="1254" name="Shape 1254"/>
            <p:cNvSpPr/>
            <p:nvPr/>
          </p:nvSpPr>
          <p:spPr>
            <a:xfrm rot="5400000">
              <a:off x="298034" y="-298034"/>
              <a:ext cx="382604" cy="978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2320"/>
                  </a:moveTo>
                  <a:lnTo>
                    <a:pt x="20220" y="2320"/>
                  </a:lnTo>
                  <a:lnTo>
                    <a:pt x="20220" y="717"/>
                  </a:lnTo>
                  <a:lnTo>
                    <a:pt x="1380" y="717"/>
                  </a:lnTo>
                  <a:close/>
                  <a:moveTo>
                    <a:pt x="1380" y="4641"/>
                  </a:moveTo>
                  <a:lnTo>
                    <a:pt x="20220" y="4641"/>
                  </a:lnTo>
                  <a:lnTo>
                    <a:pt x="20220" y="3037"/>
                  </a:lnTo>
                  <a:lnTo>
                    <a:pt x="1380" y="3037"/>
                  </a:lnTo>
                  <a:close/>
                  <a:moveTo>
                    <a:pt x="1380" y="6961"/>
                  </a:moveTo>
                  <a:lnTo>
                    <a:pt x="20220" y="6961"/>
                  </a:lnTo>
                  <a:lnTo>
                    <a:pt x="20220" y="5358"/>
                  </a:lnTo>
                  <a:lnTo>
                    <a:pt x="1380" y="5358"/>
                  </a:lnTo>
                  <a:close/>
                  <a:moveTo>
                    <a:pt x="1380" y="9281"/>
                  </a:moveTo>
                  <a:lnTo>
                    <a:pt x="20220" y="9281"/>
                  </a:lnTo>
                  <a:lnTo>
                    <a:pt x="20220" y="7678"/>
                  </a:lnTo>
                  <a:lnTo>
                    <a:pt x="1380" y="7678"/>
                  </a:lnTo>
                  <a:close/>
                  <a:moveTo>
                    <a:pt x="1380" y="11602"/>
                  </a:moveTo>
                  <a:lnTo>
                    <a:pt x="20220" y="11602"/>
                  </a:lnTo>
                  <a:lnTo>
                    <a:pt x="20220" y="9998"/>
                  </a:lnTo>
                  <a:lnTo>
                    <a:pt x="1380" y="9998"/>
                  </a:lnTo>
                  <a:close/>
                  <a:moveTo>
                    <a:pt x="1380" y="13922"/>
                  </a:moveTo>
                  <a:lnTo>
                    <a:pt x="20220" y="13922"/>
                  </a:lnTo>
                  <a:lnTo>
                    <a:pt x="20220" y="12319"/>
                  </a:lnTo>
                  <a:lnTo>
                    <a:pt x="1380" y="12319"/>
                  </a:lnTo>
                  <a:close/>
                  <a:moveTo>
                    <a:pt x="1380" y="16242"/>
                  </a:moveTo>
                  <a:lnTo>
                    <a:pt x="20220" y="16242"/>
                  </a:lnTo>
                  <a:lnTo>
                    <a:pt x="20220" y="14639"/>
                  </a:lnTo>
                  <a:lnTo>
                    <a:pt x="1380" y="14639"/>
                  </a:lnTo>
                  <a:close/>
                  <a:moveTo>
                    <a:pt x="1380" y="18562"/>
                  </a:moveTo>
                  <a:lnTo>
                    <a:pt x="20220" y="18562"/>
                  </a:lnTo>
                  <a:lnTo>
                    <a:pt x="20220" y="16959"/>
                  </a:lnTo>
                  <a:lnTo>
                    <a:pt x="1380" y="16959"/>
                  </a:lnTo>
                  <a:close/>
                  <a:moveTo>
                    <a:pt x="1380" y="20883"/>
                  </a:moveTo>
                  <a:lnTo>
                    <a:pt x="20220" y="20883"/>
                  </a:lnTo>
                  <a:lnTo>
                    <a:pt x="20220" y="19280"/>
                  </a:lnTo>
                  <a:lnTo>
                    <a:pt x="1380" y="19280"/>
                  </a:lnTo>
                  <a:close/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20565" y="21600"/>
                  </a:lnTo>
                  <a:lnTo>
                    <a:pt x="20565" y="21600"/>
                  </a:lnTo>
                  <a:lnTo>
                    <a:pt x="345" y="21600"/>
                  </a:lnTo>
                  <a:lnTo>
                    <a:pt x="345" y="21600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uFillTx/>
                </a:defRPr>
              </a:pPr>
            </a:p>
          </p:txBody>
        </p:sp>
        <p:sp>
          <p:nvSpPr>
            <p:cNvPr id="1255" name="Shape 1255"/>
            <p:cNvSpPr/>
            <p:nvPr/>
          </p:nvSpPr>
          <p:spPr>
            <a:xfrm>
              <a:off x="822590" y="70982"/>
              <a:ext cx="177449" cy="226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10615"/>
                  </a:moveTo>
                  <a:cubicBezTo>
                    <a:pt x="9309" y="10615"/>
                    <a:pt x="8100" y="11561"/>
                    <a:pt x="8100" y="12728"/>
                  </a:cubicBezTo>
                  <a:cubicBezTo>
                    <a:pt x="8100" y="13666"/>
                    <a:pt x="8879" y="14461"/>
                    <a:pt x="9969" y="14711"/>
                  </a:cubicBezTo>
                  <a:lnTo>
                    <a:pt x="9969" y="18845"/>
                  </a:lnTo>
                  <a:cubicBezTo>
                    <a:pt x="9969" y="19205"/>
                    <a:pt x="10341" y="19496"/>
                    <a:pt x="10800" y="19496"/>
                  </a:cubicBezTo>
                  <a:cubicBezTo>
                    <a:pt x="11259" y="19496"/>
                    <a:pt x="11631" y="19205"/>
                    <a:pt x="11631" y="18845"/>
                  </a:cubicBezTo>
                  <a:lnTo>
                    <a:pt x="11631" y="14711"/>
                  </a:lnTo>
                  <a:cubicBezTo>
                    <a:pt x="12721" y="14461"/>
                    <a:pt x="13500" y="13666"/>
                    <a:pt x="13500" y="12728"/>
                  </a:cubicBezTo>
                  <a:cubicBezTo>
                    <a:pt x="13500" y="11561"/>
                    <a:pt x="12291" y="10615"/>
                    <a:pt x="10800" y="10615"/>
                  </a:cubicBezTo>
                  <a:close/>
                  <a:moveTo>
                    <a:pt x="10800" y="2911"/>
                  </a:moveTo>
                  <a:cubicBezTo>
                    <a:pt x="8542" y="2911"/>
                    <a:pt x="6712" y="4344"/>
                    <a:pt x="6712" y="6111"/>
                  </a:cubicBezTo>
                  <a:lnTo>
                    <a:pt x="6712" y="6111"/>
                  </a:lnTo>
                  <a:lnTo>
                    <a:pt x="6706" y="6111"/>
                  </a:lnTo>
                  <a:lnTo>
                    <a:pt x="6706" y="9188"/>
                  </a:lnTo>
                  <a:lnTo>
                    <a:pt x="14894" y="9188"/>
                  </a:lnTo>
                  <a:lnTo>
                    <a:pt x="14894" y="6111"/>
                  </a:lnTo>
                  <a:lnTo>
                    <a:pt x="14888" y="6111"/>
                  </a:lnTo>
                  <a:cubicBezTo>
                    <a:pt x="14888" y="6111"/>
                    <a:pt x="14888" y="6111"/>
                    <a:pt x="14888" y="6111"/>
                  </a:cubicBezTo>
                  <a:cubicBezTo>
                    <a:pt x="14888" y="4344"/>
                    <a:pt x="13058" y="2911"/>
                    <a:pt x="10800" y="2911"/>
                  </a:cubicBezTo>
                  <a:close/>
                  <a:moveTo>
                    <a:pt x="10800" y="0"/>
                  </a:moveTo>
                  <a:cubicBezTo>
                    <a:pt x="14973" y="0"/>
                    <a:pt x="18355" y="2648"/>
                    <a:pt x="18355" y="5915"/>
                  </a:cubicBezTo>
                  <a:lnTo>
                    <a:pt x="18355" y="9188"/>
                  </a:lnTo>
                  <a:lnTo>
                    <a:pt x="18958" y="9188"/>
                  </a:lnTo>
                  <a:cubicBezTo>
                    <a:pt x="20417" y="9188"/>
                    <a:pt x="21600" y="10114"/>
                    <a:pt x="21600" y="11257"/>
                  </a:cubicBezTo>
                  <a:lnTo>
                    <a:pt x="21600" y="19531"/>
                  </a:lnTo>
                  <a:cubicBezTo>
                    <a:pt x="21600" y="20674"/>
                    <a:pt x="20417" y="21600"/>
                    <a:pt x="18958" y="21600"/>
                  </a:cubicBezTo>
                  <a:lnTo>
                    <a:pt x="2642" y="21600"/>
                  </a:lnTo>
                  <a:cubicBezTo>
                    <a:pt x="1183" y="21600"/>
                    <a:pt x="0" y="20674"/>
                    <a:pt x="0" y="19531"/>
                  </a:cubicBezTo>
                  <a:lnTo>
                    <a:pt x="0" y="11257"/>
                  </a:lnTo>
                  <a:cubicBezTo>
                    <a:pt x="0" y="10114"/>
                    <a:pt x="1183" y="9188"/>
                    <a:pt x="2642" y="9188"/>
                  </a:cubicBezTo>
                  <a:lnTo>
                    <a:pt x="3245" y="9188"/>
                  </a:lnTo>
                  <a:lnTo>
                    <a:pt x="3245" y="5915"/>
                  </a:lnTo>
                  <a:cubicBezTo>
                    <a:pt x="3245" y="2648"/>
                    <a:pt x="6627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uFillTx/>
                </a:defRPr>
              </a:pPr>
            </a:p>
          </p:txBody>
        </p:sp>
      </p:grpSp>
      <p:sp>
        <p:nvSpPr>
          <p:cNvPr id="1257" name="Shape 1257"/>
          <p:cNvSpPr/>
          <p:nvPr/>
        </p:nvSpPr>
        <p:spPr>
          <a:xfrm>
            <a:off x="2381249" y="3757871"/>
            <a:ext cx="177449" cy="2266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10615"/>
                </a:moveTo>
                <a:cubicBezTo>
                  <a:pt x="9309" y="10615"/>
                  <a:pt x="8100" y="11561"/>
                  <a:pt x="8100" y="12728"/>
                </a:cubicBezTo>
                <a:cubicBezTo>
                  <a:pt x="8100" y="13666"/>
                  <a:pt x="8879" y="14461"/>
                  <a:pt x="9969" y="14711"/>
                </a:cubicBezTo>
                <a:lnTo>
                  <a:pt x="9969" y="18845"/>
                </a:lnTo>
                <a:cubicBezTo>
                  <a:pt x="9969" y="19205"/>
                  <a:pt x="10341" y="19496"/>
                  <a:pt x="10800" y="19496"/>
                </a:cubicBezTo>
                <a:cubicBezTo>
                  <a:pt x="11259" y="19496"/>
                  <a:pt x="11631" y="19205"/>
                  <a:pt x="11631" y="18845"/>
                </a:cubicBezTo>
                <a:lnTo>
                  <a:pt x="11631" y="14711"/>
                </a:lnTo>
                <a:cubicBezTo>
                  <a:pt x="12721" y="14461"/>
                  <a:pt x="13500" y="13666"/>
                  <a:pt x="13500" y="12728"/>
                </a:cubicBezTo>
                <a:cubicBezTo>
                  <a:pt x="13500" y="11561"/>
                  <a:pt x="12291" y="10615"/>
                  <a:pt x="10800" y="10615"/>
                </a:cubicBezTo>
                <a:close/>
                <a:moveTo>
                  <a:pt x="10800" y="2911"/>
                </a:moveTo>
                <a:cubicBezTo>
                  <a:pt x="8542" y="2911"/>
                  <a:pt x="6712" y="4344"/>
                  <a:pt x="6712" y="6111"/>
                </a:cubicBezTo>
                <a:lnTo>
                  <a:pt x="6712" y="6111"/>
                </a:lnTo>
                <a:lnTo>
                  <a:pt x="6706" y="6111"/>
                </a:lnTo>
                <a:lnTo>
                  <a:pt x="6706" y="9188"/>
                </a:lnTo>
                <a:lnTo>
                  <a:pt x="14894" y="9188"/>
                </a:lnTo>
                <a:lnTo>
                  <a:pt x="14894" y="6111"/>
                </a:lnTo>
                <a:lnTo>
                  <a:pt x="14888" y="6111"/>
                </a:lnTo>
                <a:cubicBezTo>
                  <a:pt x="14888" y="6111"/>
                  <a:pt x="14888" y="6111"/>
                  <a:pt x="14888" y="6111"/>
                </a:cubicBezTo>
                <a:cubicBezTo>
                  <a:pt x="14888" y="4344"/>
                  <a:pt x="13058" y="2911"/>
                  <a:pt x="10800" y="2911"/>
                </a:cubicBezTo>
                <a:close/>
                <a:moveTo>
                  <a:pt x="10800" y="0"/>
                </a:moveTo>
                <a:cubicBezTo>
                  <a:pt x="14973" y="0"/>
                  <a:pt x="18355" y="2648"/>
                  <a:pt x="18355" y="5915"/>
                </a:cubicBezTo>
                <a:lnTo>
                  <a:pt x="18355" y="9188"/>
                </a:lnTo>
                <a:lnTo>
                  <a:pt x="18958" y="9188"/>
                </a:lnTo>
                <a:cubicBezTo>
                  <a:pt x="20417" y="9188"/>
                  <a:pt x="21600" y="10114"/>
                  <a:pt x="21600" y="11257"/>
                </a:cubicBezTo>
                <a:lnTo>
                  <a:pt x="21600" y="19531"/>
                </a:lnTo>
                <a:cubicBezTo>
                  <a:pt x="21600" y="20674"/>
                  <a:pt x="20417" y="21600"/>
                  <a:pt x="18958" y="21600"/>
                </a:cubicBezTo>
                <a:lnTo>
                  <a:pt x="2642" y="21600"/>
                </a:lnTo>
                <a:cubicBezTo>
                  <a:pt x="1183" y="21600"/>
                  <a:pt x="0" y="20674"/>
                  <a:pt x="0" y="19531"/>
                </a:cubicBezTo>
                <a:lnTo>
                  <a:pt x="0" y="11257"/>
                </a:lnTo>
                <a:cubicBezTo>
                  <a:pt x="0" y="10114"/>
                  <a:pt x="1183" y="9188"/>
                  <a:pt x="2642" y="9188"/>
                </a:cubicBezTo>
                <a:lnTo>
                  <a:pt x="3245" y="9188"/>
                </a:lnTo>
                <a:lnTo>
                  <a:pt x="3245" y="5915"/>
                </a:lnTo>
                <a:cubicBezTo>
                  <a:pt x="3245" y="2648"/>
                  <a:pt x="6627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</a:p>
        </p:txBody>
      </p:sp>
      <p:sp>
        <p:nvSpPr>
          <p:cNvPr id="1258" name="Shape 1258"/>
          <p:cNvSpPr/>
          <p:nvPr/>
        </p:nvSpPr>
        <p:spPr>
          <a:xfrm flipH="1" flipV="1">
            <a:off x="5111624" y="2510808"/>
            <a:ext cx="827150" cy="827151"/>
          </a:xfrm>
          <a:prstGeom prst="line">
            <a:avLst/>
          </a:prstGeom>
          <a:ln w="19050">
            <a:solidFill>
              <a:srgbClr val="535353"/>
            </a:solidFill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259" name="Shape 1259"/>
          <p:cNvSpPr/>
          <p:nvPr/>
        </p:nvSpPr>
        <p:spPr>
          <a:xfrm flipH="1" flipV="1">
            <a:off x="4228056" y="4090599"/>
            <a:ext cx="265113" cy="265112"/>
          </a:xfrm>
          <a:prstGeom prst="line">
            <a:avLst/>
          </a:prstGeom>
          <a:ln w="38100">
            <a:solidFill>
              <a:srgbClr val="F27C3A"/>
            </a:solidFill>
            <a:round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pic>
        <p:nvPicPr>
          <p:cNvPr id="1260" name="droppedImage.png"/>
          <p:cNvPicPr/>
          <p:nvPr/>
        </p:nvPicPr>
        <p:blipFill>
          <a:blip r:embed="rId8">
            <a:extLst/>
          </a:blip>
          <a:srcRect l="3267" t="13725" r="13071" b="40958"/>
          <a:stretch>
            <a:fillRect/>
          </a:stretch>
        </p:blipFill>
        <p:spPr>
          <a:xfrm>
            <a:off x="7212652" y="3578138"/>
            <a:ext cx="984868" cy="533470"/>
          </a:xfrm>
          <a:prstGeom prst="rect">
            <a:avLst/>
          </a:prstGeom>
          <a:ln w="3175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1261" name="Shape 1261"/>
          <p:cNvSpPr/>
          <p:nvPr/>
        </p:nvSpPr>
        <p:spPr>
          <a:xfrm>
            <a:off x="7197839" y="4082570"/>
            <a:ext cx="1143966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>
                <a:solidFill>
                  <a:srgbClr val="535353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200">
                <a:solidFill>
                  <a:srgbClr val="535353"/>
                </a:solidFill>
                <a:uFill>
                  <a:solidFill>
                    <a:srgbClr val="4D4D4D"/>
                  </a:solidFill>
                </a:uFill>
              </a:rPr>
              <a:t>Cloud Foundry</a:t>
            </a:r>
          </a:p>
        </p:txBody>
      </p:sp>
    </p:spTree>
  </p:cSld>
  <p:clrMapOvr>
    <a:masterClrMapping/>
  </p:clrMapOvr>
  <p:transition spd="slow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nodeType="afterEffect" presetClass="exit" presetSubtype="32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clickEffect" presetClass="exit" presetSubtype="0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15" dur="700" fill="hold"/>
                                        <p:tgtEl>
                                          <p:spTgt spid="1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presetClass="entr" presetSubtype="4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1" dur="50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nodeType="afterEffect" presetClass="entr" presetSubtype="4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5" dur="50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nodeType="afterEffect" presetClass="entr" presetSubtype="4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9" dur="50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nodeType="clickEffect" presetClass="entr" presetSubtype="8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4" dur="50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presetClass="entr" presetSubtype="0" presetID="10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9" dur="50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nodeType="clickEffect" presetClass="entr" presetSubtype="2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44" dur="500"/>
                                        <p:tgtEl>
                                          <p:spTgt spid="1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nodeType="afterEffect" presetClass="entr" presetSubtype="8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8" dur="50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presetClass="entr" presetSubtype="2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53" dur="50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nodeType="clickEffect" presetClass="entr" presetSubtype="1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58" dur="50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presetClass="entr" presetSubtype="1" presetID="2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63" dur="50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nodeType="afterEffect" presetClass="entr" presetSubtype="0" presetID="10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67" dur="50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nodeType="afterEffect" presetClass="entr" presetSubtype="0" presetID="10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1" dur="50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nodeType="clickEffect" presetClass="entr" presetSubtype="4" presetID="2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6" dur="500"/>
                                        <p:tgtEl>
                                          <p:spTgt spid="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nodeType="afterEffect" presetClass="entr" presetSubtype="2" presetID="2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80" dur="50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49" grpId="10"/>
      <p:bldP build="whole" bldLvl="1" animBg="1" rev="0" advAuto="0" spid="1250" grpId="11"/>
      <p:bldP build="whole" bldLvl="1" animBg="1" rev="0" advAuto="0" spid="1240" grpId="13"/>
      <p:bldP build="whole" bldLvl="1" animBg="1" rev="0" advAuto="0" spid="1256" grpId="3"/>
      <p:bldP build="whole" bldLvl="1" animBg="1" rev="0" advAuto="0" spid="1243" grpId="14"/>
      <p:bldP build="whole" bldLvl="1" animBg="1" rev="0" advAuto="0" spid="1244" grpId="15"/>
      <p:bldP build="whole" bldLvl="1" animBg="1" rev="0" advAuto="0" spid="1258" grpId="16"/>
      <p:bldP build="whole" bldLvl="1" animBg="1" rev="0" advAuto="0" spid="1235" grpId="17"/>
      <p:bldP build="whole" bldLvl="1" animBg="1" rev="0" advAuto="0" spid="1247" grpId="8"/>
      <p:bldP build="whole" bldLvl="1" animBg="1" rev="0" advAuto="0" spid="1234" grpId="4"/>
      <p:bldP build="whole" bldLvl="1" animBg="1" rev="0" advAuto="0" spid="1239" grpId="6"/>
      <p:bldP build="whole" bldLvl="1" animBg="1" rev="0" advAuto="0" spid="1236" grpId="5"/>
      <p:bldP build="whole" bldLvl="1" animBg="1" rev="0" advAuto="0" spid="1259" grpId="1"/>
      <p:bldP build="whole" bldLvl="1" animBg="1" rev="0" advAuto="0" spid="1259" grpId="2"/>
      <p:bldP build="whole" bldLvl="1" animBg="1" rev="0" advAuto="0" spid="1248" grpId="9"/>
      <p:bldP build="whole" bldLvl="1" animBg="1" rev="0" advAuto="0" spid="1263" grpId="12"/>
      <p:bldP build="whole" bldLvl="1" animBg="1" rev="0" advAuto="0" spid="1241" grpId="7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Shape 126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</a:fld>
          </a:p>
        </p:txBody>
      </p:sp>
      <p:sp>
        <p:nvSpPr>
          <p:cNvPr id="1266" name="Shape 1266"/>
          <p:cNvSpPr/>
          <p:nvPr>
            <p:ph type="title" idx="4294967295"/>
          </p:nvPr>
        </p:nvSpPr>
        <p:spPr>
          <a:xfrm>
            <a:off x="366712" y="346676"/>
            <a:ext cx="8410576" cy="533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9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9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</a:rPr>
              <a:t>4 Layers of built-in High Availability</a:t>
            </a:r>
          </a:p>
        </p:txBody>
      </p:sp>
      <p:sp>
        <p:nvSpPr>
          <p:cNvPr id="1267" name="Shape 1267"/>
          <p:cNvSpPr/>
          <p:nvPr/>
        </p:nvSpPr>
        <p:spPr>
          <a:xfrm>
            <a:off x="-21312" y="1139234"/>
            <a:ext cx="4484798" cy="3460980"/>
          </a:xfrm>
          <a:prstGeom prst="roundRect">
            <a:avLst>
              <a:gd name="adj" fmla="val 3558"/>
            </a:avLst>
          </a:prstGeom>
          <a:gradFill>
            <a:gsLst>
              <a:gs pos="0">
                <a:srgbClr val="DDDDDD">
                  <a:alpha val="73921"/>
                </a:srgbClr>
              </a:gs>
              <a:gs pos="100000">
                <a:srgbClr val="FFFFFF">
                  <a:alpha val="73921"/>
                </a:srgbClr>
              </a:gs>
            </a:gsLst>
            <a:lin ang="20987188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pic>
        <p:nvPicPr>
          <p:cNvPr id="1268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8147" y="1259428"/>
            <a:ext cx="4665815" cy="3382716"/>
          </a:xfrm>
          <a:prstGeom prst="rect">
            <a:avLst/>
          </a:prstGeom>
          <a:ln w="12700">
            <a:miter lim="400000"/>
          </a:ln>
        </p:spPr>
      </p:pic>
      <p:sp>
        <p:nvSpPr>
          <p:cNvPr id="1269" name="Shape 1269"/>
          <p:cNvSpPr/>
          <p:nvPr/>
        </p:nvSpPr>
        <p:spPr>
          <a:xfrm>
            <a:off x="205665" y="1500400"/>
            <a:ext cx="3492648" cy="2540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defTabSz="457200">
              <a:lnSpc>
                <a:spcPct val="200000"/>
              </a:lnSpc>
              <a:defRPr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29756E"/>
                </a:solidFill>
              </a:rPr>
              <a:t> </a:t>
            </a:r>
            <a:r>
              <a:rPr sz="2400">
                <a:solidFill>
                  <a:srgbClr val="A7A7A7"/>
                </a:solidFill>
              </a:rPr>
              <a:t>Application Instance</a:t>
            </a:r>
            <a:endParaRPr sz="2400">
              <a:solidFill>
                <a:srgbClr val="29756E"/>
              </a:solidFill>
            </a:endParaRPr>
          </a:p>
          <a:p>
            <a:pPr lvl="0" defTabSz="457200">
              <a:lnSpc>
                <a:spcPct val="200000"/>
              </a:lnSpc>
              <a:defRPr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29756E"/>
                </a:solidFill>
              </a:rPr>
              <a:t> Platform Processes</a:t>
            </a:r>
            <a:endParaRPr sz="2400">
              <a:solidFill>
                <a:srgbClr val="A7A7A7"/>
              </a:solidFill>
            </a:endParaRPr>
          </a:p>
          <a:p>
            <a:pPr lvl="0" defTabSz="457200">
              <a:lnSpc>
                <a:spcPct val="200000"/>
              </a:lnSpc>
              <a:defRPr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A7A7A7"/>
                </a:solidFill>
              </a:rPr>
              <a:t> Platform VMs</a:t>
            </a:r>
            <a:endParaRPr sz="2400">
              <a:solidFill>
                <a:srgbClr val="A7A7A7"/>
              </a:solidFill>
            </a:endParaRPr>
          </a:p>
          <a:p>
            <a:pPr lvl="0" defTabSz="457200">
              <a:lnSpc>
                <a:spcPct val="200000"/>
              </a:lnSpc>
              <a:defRPr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A7A7A7"/>
                </a:solidFill>
              </a:rPr>
              <a:t> Availability Zones</a:t>
            </a:r>
          </a:p>
        </p:txBody>
      </p:sp>
    </p:spTree>
  </p:cSld>
  <p:clrMapOvr>
    <a:masterClrMapping/>
  </p:clrMapOvr>
  <p:transition spd="slow" advClick="1">
    <p:dissolv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Shape 1271"/>
          <p:cNvSpPr/>
          <p:nvPr/>
        </p:nvSpPr>
        <p:spPr>
          <a:xfrm>
            <a:off x="5528863" y="916964"/>
            <a:ext cx="2428885" cy="3522898"/>
          </a:xfrm>
          <a:prstGeom prst="roundRect">
            <a:avLst>
              <a:gd name="adj" fmla="val 2091"/>
            </a:avLst>
          </a:prstGeom>
          <a:solidFill>
            <a:srgbClr val="A7A7A7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>
            <a:lvl1pPr algn="r">
              <a:defRPr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</a:t>
            </a:r>
          </a:p>
        </p:txBody>
      </p:sp>
      <p:sp>
        <p:nvSpPr>
          <p:cNvPr id="1272" name="Shape 127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</a:fld>
          </a:p>
        </p:txBody>
      </p:sp>
      <p:sp>
        <p:nvSpPr>
          <p:cNvPr id="1273" name="Shape 1273"/>
          <p:cNvSpPr/>
          <p:nvPr>
            <p:ph type="title" idx="4294967295"/>
          </p:nvPr>
        </p:nvSpPr>
        <p:spPr>
          <a:xfrm>
            <a:off x="392112" y="194276"/>
            <a:ext cx="8410576" cy="533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9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9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</a:rPr>
              <a:t>Platform Processes HA</a:t>
            </a:r>
          </a:p>
        </p:txBody>
      </p:sp>
      <p:sp>
        <p:nvSpPr>
          <p:cNvPr id="1274" name="Shape 1274"/>
          <p:cNvSpPr/>
          <p:nvPr/>
        </p:nvSpPr>
        <p:spPr>
          <a:xfrm>
            <a:off x="431093" y="929664"/>
            <a:ext cx="4928452" cy="3497498"/>
          </a:xfrm>
          <a:prstGeom prst="roundRect">
            <a:avLst>
              <a:gd name="adj" fmla="val 1452"/>
            </a:avLst>
          </a:prstGeom>
          <a:ln w="25400">
            <a:solidFill>
              <a:srgbClr val="29756E"/>
            </a:solidFill>
            <a:round/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1275" name="Shape 1275"/>
          <p:cNvSpPr/>
          <p:nvPr/>
        </p:nvSpPr>
        <p:spPr>
          <a:xfrm flipV="1">
            <a:off x="1867564" y="2305968"/>
            <a:ext cx="202249" cy="202249"/>
          </a:xfrm>
          <a:prstGeom prst="line">
            <a:avLst/>
          </a:prstGeom>
          <a:ln w="19050">
            <a:solidFill>
              <a:srgbClr val="535353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276" name="Shape 1276"/>
          <p:cNvSpPr/>
          <p:nvPr/>
        </p:nvSpPr>
        <p:spPr>
          <a:xfrm>
            <a:off x="1863275" y="1750507"/>
            <a:ext cx="193359" cy="193360"/>
          </a:xfrm>
          <a:prstGeom prst="line">
            <a:avLst/>
          </a:prstGeom>
          <a:ln w="19050">
            <a:solidFill>
              <a:srgbClr val="535353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277" name="Shape 1277"/>
          <p:cNvSpPr/>
          <p:nvPr/>
        </p:nvSpPr>
        <p:spPr>
          <a:xfrm>
            <a:off x="540052" y="2399372"/>
            <a:ext cx="1451971" cy="387175"/>
          </a:xfrm>
          <a:prstGeom prst="roundRect">
            <a:avLst>
              <a:gd name="adj" fmla="val 13038"/>
            </a:avLst>
          </a:prstGeom>
          <a:solidFill>
            <a:srgbClr val="545454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Blobstore</a:t>
            </a:r>
          </a:p>
        </p:txBody>
      </p:sp>
      <p:sp>
        <p:nvSpPr>
          <p:cNvPr id="1278" name="Shape 1278"/>
          <p:cNvSpPr/>
          <p:nvPr/>
        </p:nvSpPr>
        <p:spPr>
          <a:xfrm>
            <a:off x="589683" y="2485100"/>
            <a:ext cx="206830" cy="215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228"/>
                </a:moveTo>
                <a:cubicBezTo>
                  <a:pt x="0" y="13862"/>
                  <a:pt x="4835" y="15186"/>
                  <a:pt x="10800" y="15186"/>
                </a:cubicBezTo>
                <a:cubicBezTo>
                  <a:pt x="16765" y="15186"/>
                  <a:pt x="21600" y="13862"/>
                  <a:pt x="21600" y="12228"/>
                </a:cubicBezTo>
                <a:lnTo>
                  <a:pt x="21600" y="18660"/>
                </a:lnTo>
                <a:lnTo>
                  <a:pt x="21593" y="18660"/>
                </a:lnTo>
                <a:cubicBezTo>
                  <a:pt x="21563" y="20285"/>
                  <a:pt x="16742" y="21600"/>
                  <a:pt x="10800" y="21600"/>
                </a:cubicBezTo>
                <a:cubicBezTo>
                  <a:pt x="4858" y="21600"/>
                  <a:pt x="37" y="20285"/>
                  <a:pt x="7" y="18660"/>
                </a:cubicBezTo>
                <a:lnTo>
                  <a:pt x="0" y="18660"/>
                </a:lnTo>
                <a:lnTo>
                  <a:pt x="0" y="18641"/>
                </a:lnTo>
                <a:close/>
                <a:moveTo>
                  <a:pt x="0" y="4106"/>
                </a:moveTo>
                <a:cubicBezTo>
                  <a:pt x="0" y="5740"/>
                  <a:pt x="4835" y="7065"/>
                  <a:pt x="10800" y="7065"/>
                </a:cubicBezTo>
                <a:cubicBezTo>
                  <a:pt x="16765" y="7065"/>
                  <a:pt x="21600" y="5740"/>
                  <a:pt x="21600" y="4106"/>
                </a:cubicBezTo>
                <a:lnTo>
                  <a:pt x="21600" y="10538"/>
                </a:lnTo>
                <a:lnTo>
                  <a:pt x="21593" y="10538"/>
                </a:lnTo>
                <a:cubicBezTo>
                  <a:pt x="21563" y="12164"/>
                  <a:pt x="16742" y="13478"/>
                  <a:pt x="10800" y="13478"/>
                </a:cubicBezTo>
                <a:cubicBezTo>
                  <a:pt x="4858" y="13478"/>
                  <a:pt x="37" y="12164"/>
                  <a:pt x="7" y="10538"/>
                </a:cubicBezTo>
                <a:lnTo>
                  <a:pt x="0" y="10538"/>
                </a:lnTo>
                <a:lnTo>
                  <a:pt x="0" y="10520"/>
                </a:lnTo>
                <a:close/>
                <a:moveTo>
                  <a:pt x="10800" y="0"/>
                </a:moveTo>
                <a:cubicBezTo>
                  <a:pt x="16437" y="0"/>
                  <a:pt x="21006" y="1252"/>
                  <a:pt x="21006" y="2796"/>
                </a:cubicBezTo>
                <a:cubicBezTo>
                  <a:pt x="21006" y="4340"/>
                  <a:pt x="16437" y="5592"/>
                  <a:pt x="10800" y="5592"/>
                </a:cubicBezTo>
                <a:cubicBezTo>
                  <a:pt x="5163" y="5592"/>
                  <a:pt x="594" y="4340"/>
                  <a:pt x="594" y="2796"/>
                </a:cubicBezTo>
                <a:cubicBezTo>
                  <a:pt x="594" y="1252"/>
                  <a:pt x="5163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</a:p>
        </p:txBody>
      </p:sp>
      <p:sp>
        <p:nvSpPr>
          <p:cNvPr id="1279" name="Shape 1279"/>
          <p:cNvSpPr/>
          <p:nvPr/>
        </p:nvSpPr>
        <p:spPr>
          <a:xfrm>
            <a:off x="4625590" y="956502"/>
            <a:ext cx="701752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rgbClr val="535353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700">
                <a:solidFill>
                  <a:srgbClr val="535353"/>
                </a:solidFill>
                <a:uFill>
                  <a:solidFill>
                    <a:srgbClr val="4D4D4D"/>
                  </a:solidFill>
                </a:uFill>
              </a:rPr>
              <a:t>BOSH</a:t>
            </a:r>
          </a:p>
        </p:txBody>
      </p:sp>
      <p:sp>
        <p:nvSpPr>
          <p:cNvPr id="1280" name="Shape 1280"/>
          <p:cNvSpPr/>
          <p:nvPr/>
        </p:nvSpPr>
        <p:spPr>
          <a:xfrm>
            <a:off x="614214" y="3579604"/>
            <a:ext cx="1303646" cy="631429"/>
          </a:xfrm>
          <a:prstGeom prst="roundRect">
            <a:avLst>
              <a:gd name="adj" fmla="val 7994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  <a:latin typeface="Avenir Next"/>
                <a:ea typeface="Avenir Next"/>
                <a:cs typeface="Avenir Next"/>
                <a:sym typeface="Avenir Next"/>
              </a:rPr>
              <a:t>        Health </a:t>
            </a:r>
            <a:endParaRPr sz="1600">
              <a:solidFill>
                <a:srgbClr val="FFFFFF"/>
              </a:solidFill>
              <a:uFill>
                <a:solidFill>
                  <a:srgbClr val="4D4D4D"/>
                </a:solidFill>
              </a:uFill>
              <a:latin typeface="Avenir Next"/>
              <a:ea typeface="Avenir Next"/>
              <a:cs typeface="Avenir Next"/>
              <a:sym typeface="Avenir Next"/>
            </a:endParaRP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  <a:latin typeface="Avenir Next"/>
                <a:ea typeface="Avenir Next"/>
                <a:cs typeface="Avenir Next"/>
                <a:sym typeface="Avenir Next"/>
              </a:rPr>
              <a:t>        Monitor</a:t>
            </a:r>
          </a:p>
        </p:txBody>
      </p:sp>
      <p:pic>
        <p:nvPicPr>
          <p:cNvPr id="128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0981" y="3758781"/>
            <a:ext cx="241301" cy="227106"/>
          </a:xfrm>
          <a:prstGeom prst="rect">
            <a:avLst/>
          </a:prstGeom>
          <a:ln w="3175">
            <a:miter lim="400000"/>
          </a:ln>
        </p:spPr>
      </p:pic>
      <p:sp>
        <p:nvSpPr>
          <p:cNvPr id="1282" name="Shape 1282"/>
          <p:cNvSpPr/>
          <p:nvPr/>
        </p:nvSpPr>
        <p:spPr>
          <a:xfrm>
            <a:off x="540052" y="1508753"/>
            <a:ext cx="1451971" cy="387175"/>
          </a:xfrm>
          <a:prstGeom prst="roundRect">
            <a:avLst>
              <a:gd name="adj" fmla="val 13038"/>
            </a:avLst>
          </a:prstGeom>
          <a:solidFill>
            <a:srgbClr val="545454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DB</a:t>
            </a:r>
          </a:p>
        </p:txBody>
      </p:sp>
      <p:sp>
        <p:nvSpPr>
          <p:cNvPr id="1283" name="Shape 1283"/>
          <p:cNvSpPr/>
          <p:nvPr/>
        </p:nvSpPr>
        <p:spPr>
          <a:xfrm>
            <a:off x="589683" y="1568869"/>
            <a:ext cx="206830" cy="215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228"/>
                </a:moveTo>
                <a:cubicBezTo>
                  <a:pt x="0" y="13862"/>
                  <a:pt x="4835" y="15186"/>
                  <a:pt x="10800" y="15186"/>
                </a:cubicBezTo>
                <a:cubicBezTo>
                  <a:pt x="16765" y="15186"/>
                  <a:pt x="21600" y="13862"/>
                  <a:pt x="21600" y="12228"/>
                </a:cubicBezTo>
                <a:lnTo>
                  <a:pt x="21600" y="18660"/>
                </a:lnTo>
                <a:lnTo>
                  <a:pt x="21593" y="18660"/>
                </a:lnTo>
                <a:cubicBezTo>
                  <a:pt x="21563" y="20285"/>
                  <a:pt x="16742" y="21600"/>
                  <a:pt x="10800" y="21600"/>
                </a:cubicBezTo>
                <a:cubicBezTo>
                  <a:pt x="4858" y="21600"/>
                  <a:pt x="37" y="20285"/>
                  <a:pt x="7" y="18660"/>
                </a:cubicBezTo>
                <a:lnTo>
                  <a:pt x="0" y="18660"/>
                </a:lnTo>
                <a:lnTo>
                  <a:pt x="0" y="18641"/>
                </a:lnTo>
                <a:close/>
                <a:moveTo>
                  <a:pt x="0" y="4106"/>
                </a:moveTo>
                <a:cubicBezTo>
                  <a:pt x="0" y="5740"/>
                  <a:pt x="4835" y="7065"/>
                  <a:pt x="10800" y="7065"/>
                </a:cubicBezTo>
                <a:cubicBezTo>
                  <a:pt x="16765" y="7065"/>
                  <a:pt x="21600" y="5740"/>
                  <a:pt x="21600" y="4106"/>
                </a:cubicBezTo>
                <a:lnTo>
                  <a:pt x="21600" y="10538"/>
                </a:lnTo>
                <a:lnTo>
                  <a:pt x="21593" y="10538"/>
                </a:lnTo>
                <a:cubicBezTo>
                  <a:pt x="21563" y="12164"/>
                  <a:pt x="16742" y="13478"/>
                  <a:pt x="10800" y="13478"/>
                </a:cubicBezTo>
                <a:cubicBezTo>
                  <a:pt x="4858" y="13478"/>
                  <a:pt x="37" y="12164"/>
                  <a:pt x="7" y="10538"/>
                </a:cubicBezTo>
                <a:lnTo>
                  <a:pt x="0" y="10538"/>
                </a:lnTo>
                <a:lnTo>
                  <a:pt x="0" y="10520"/>
                </a:lnTo>
                <a:close/>
                <a:moveTo>
                  <a:pt x="10800" y="0"/>
                </a:moveTo>
                <a:cubicBezTo>
                  <a:pt x="16437" y="0"/>
                  <a:pt x="21006" y="1252"/>
                  <a:pt x="21006" y="2796"/>
                </a:cubicBezTo>
                <a:cubicBezTo>
                  <a:pt x="21006" y="4340"/>
                  <a:pt x="16437" y="5592"/>
                  <a:pt x="10800" y="5592"/>
                </a:cubicBezTo>
                <a:cubicBezTo>
                  <a:pt x="5163" y="5592"/>
                  <a:pt x="594" y="4340"/>
                  <a:pt x="594" y="2796"/>
                </a:cubicBezTo>
                <a:cubicBezTo>
                  <a:pt x="594" y="1252"/>
                  <a:pt x="5163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Tx/>
              </a:defRPr>
            </a:pPr>
          </a:p>
        </p:txBody>
      </p:sp>
      <p:sp>
        <p:nvSpPr>
          <p:cNvPr id="1284" name="Shape 1284"/>
          <p:cNvSpPr/>
          <p:nvPr/>
        </p:nvSpPr>
        <p:spPr>
          <a:xfrm>
            <a:off x="5668000" y="2922938"/>
            <a:ext cx="2199589" cy="682399"/>
          </a:xfrm>
          <a:prstGeom prst="roundRect">
            <a:avLst>
              <a:gd name="adj" fmla="val 4579"/>
            </a:avLst>
          </a:prstGeom>
          <a:solidFill>
            <a:srgbClr val="29756E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808080">
                <a:alpha val="34999"/>
              </a:srgbClr>
            </a:outerShdw>
          </a:effectLst>
        </p:spPr>
        <p:txBody>
          <a:bodyPr lIns="0" tIns="0" rIns="0" bIns="0"/>
          <a:lstStyle/>
          <a:p>
            <a:pPr lvl="0">
              <a:defRPr b="1" sz="1200">
                <a:solidFill>
                  <a:srgbClr val="FFFFFF"/>
                </a:solidFill>
                <a:uFillTx/>
              </a:defRPr>
            </a:pPr>
          </a:p>
        </p:txBody>
      </p:sp>
      <p:sp>
        <p:nvSpPr>
          <p:cNvPr id="1285" name="Shape 1285"/>
          <p:cNvSpPr/>
          <p:nvPr/>
        </p:nvSpPr>
        <p:spPr>
          <a:xfrm>
            <a:off x="5744722" y="2975323"/>
            <a:ext cx="2046145" cy="252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1200">
                <a:solidFill>
                  <a:srgbClr val="FFFFFF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FFFFFF"/>
                </a:solidFill>
              </a:rPr>
              <a:t>Messaging</a:t>
            </a:r>
          </a:p>
        </p:txBody>
      </p:sp>
      <p:pic>
        <p:nvPicPr>
          <p:cNvPr id="1286" name="image10.png" descr="ICON_VM_basic_label_Q308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82796" y="3063086"/>
            <a:ext cx="404363" cy="473951"/>
          </a:xfrm>
          <a:prstGeom prst="rect">
            <a:avLst/>
          </a:prstGeom>
          <a:ln w="12700">
            <a:miter lim="400000"/>
          </a:ln>
        </p:spPr>
      </p:pic>
      <p:sp>
        <p:nvSpPr>
          <p:cNvPr id="1287" name="Shape 1287"/>
          <p:cNvSpPr/>
          <p:nvPr/>
        </p:nvSpPr>
        <p:spPr>
          <a:xfrm rot="11254553">
            <a:off x="4202664" y="3166784"/>
            <a:ext cx="202002" cy="178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37" h="20870" fill="norm" stroke="1" extrusionOk="0">
                <a:moveTo>
                  <a:pt x="5461" y="14219"/>
                </a:moveTo>
                <a:cubicBezTo>
                  <a:pt x="6370" y="14080"/>
                  <a:pt x="7008" y="13119"/>
                  <a:pt x="6887" y="12073"/>
                </a:cubicBezTo>
                <a:cubicBezTo>
                  <a:pt x="6766" y="11027"/>
                  <a:pt x="5932" y="10292"/>
                  <a:pt x="5024" y="10431"/>
                </a:cubicBezTo>
                <a:cubicBezTo>
                  <a:pt x="4115" y="10570"/>
                  <a:pt x="3477" y="11531"/>
                  <a:pt x="3598" y="12577"/>
                </a:cubicBezTo>
                <a:cubicBezTo>
                  <a:pt x="3719" y="13623"/>
                  <a:pt x="4553" y="14358"/>
                  <a:pt x="5461" y="14219"/>
                </a:cubicBezTo>
                <a:close/>
                <a:moveTo>
                  <a:pt x="10425" y="13459"/>
                </a:moveTo>
                <a:cubicBezTo>
                  <a:pt x="11333" y="13320"/>
                  <a:pt x="11971" y="12359"/>
                  <a:pt x="11851" y="11313"/>
                </a:cubicBezTo>
                <a:cubicBezTo>
                  <a:pt x="11730" y="10267"/>
                  <a:pt x="10896" y="9532"/>
                  <a:pt x="9987" y="9671"/>
                </a:cubicBezTo>
                <a:cubicBezTo>
                  <a:pt x="9079" y="9810"/>
                  <a:pt x="8441" y="10771"/>
                  <a:pt x="8561" y="11817"/>
                </a:cubicBezTo>
                <a:cubicBezTo>
                  <a:pt x="8682" y="12863"/>
                  <a:pt x="9516" y="13598"/>
                  <a:pt x="10425" y="13459"/>
                </a:cubicBezTo>
                <a:close/>
                <a:moveTo>
                  <a:pt x="15388" y="12698"/>
                </a:moveTo>
                <a:cubicBezTo>
                  <a:pt x="16297" y="12559"/>
                  <a:pt x="16935" y="11599"/>
                  <a:pt x="16814" y="10553"/>
                </a:cubicBezTo>
                <a:cubicBezTo>
                  <a:pt x="16693" y="9507"/>
                  <a:pt x="15859" y="8771"/>
                  <a:pt x="14951" y="8911"/>
                </a:cubicBezTo>
                <a:cubicBezTo>
                  <a:pt x="14043" y="9050"/>
                  <a:pt x="13404" y="10010"/>
                  <a:pt x="13525" y="11056"/>
                </a:cubicBezTo>
                <a:cubicBezTo>
                  <a:pt x="13646" y="12102"/>
                  <a:pt x="14480" y="12838"/>
                  <a:pt x="15388" y="12698"/>
                </a:cubicBezTo>
                <a:close/>
                <a:moveTo>
                  <a:pt x="11333" y="20736"/>
                </a:moveTo>
                <a:cubicBezTo>
                  <a:pt x="5692" y="21600"/>
                  <a:pt x="644" y="18177"/>
                  <a:pt x="56" y="13092"/>
                </a:cubicBezTo>
                <a:cubicBezTo>
                  <a:pt x="-531" y="8006"/>
                  <a:pt x="3565" y="3182"/>
                  <a:pt x="9205" y="2319"/>
                </a:cubicBezTo>
                <a:cubicBezTo>
                  <a:pt x="10331" y="2146"/>
                  <a:pt x="11433" y="2144"/>
                  <a:pt x="12475" y="2337"/>
                </a:cubicBezTo>
                <a:cubicBezTo>
                  <a:pt x="14907" y="2290"/>
                  <a:pt x="17337" y="1504"/>
                  <a:pt x="19768" y="0"/>
                </a:cubicBezTo>
                <a:cubicBezTo>
                  <a:pt x="19085" y="1758"/>
                  <a:pt x="18589" y="3515"/>
                  <a:pt x="18297" y="5277"/>
                </a:cubicBezTo>
                <a:cubicBezTo>
                  <a:pt x="19489" y="6533"/>
                  <a:pt x="20271" y="8142"/>
                  <a:pt x="20482" y="9963"/>
                </a:cubicBezTo>
                <a:cubicBezTo>
                  <a:pt x="21069" y="15049"/>
                  <a:pt x="16973" y="19872"/>
                  <a:pt x="11333" y="2073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</a:p>
        </p:txBody>
      </p:sp>
      <p:sp>
        <p:nvSpPr>
          <p:cNvPr id="1288" name="Shape 1288"/>
          <p:cNvSpPr/>
          <p:nvPr/>
        </p:nvSpPr>
        <p:spPr>
          <a:xfrm>
            <a:off x="5668001" y="2162281"/>
            <a:ext cx="2199588" cy="682399"/>
          </a:xfrm>
          <a:prstGeom prst="roundRect">
            <a:avLst>
              <a:gd name="adj" fmla="val 4579"/>
            </a:avLst>
          </a:prstGeom>
          <a:solidFill>
            <a:srgbClr val="29756E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808080">
                <a:alpha val="34999"/>
              </a:srgbClr>
            </a:outerShdw>
          </a:effectLst>
        </p:spPr>
        <p:txBody>
          <a:bodyPr lIns="0" tIns="0" rIns="0" bIns="0"/>
          <a:lstStyle/>
          <a:p>
            <a:pPr lvl="0">
              <a:defRPr b="1" sz="1200">
                <a:solidFill>
                  <a:srgbClr val="FFFFFF"/>
                </a:solidFill>
                <a:uFillTx/>
              </a:defRPr>
            </a:pPr>
          </a:p>
        </p:txBody>
      </p:sp>
      <p:sp>
        <p:nvSpPr>
          <p:cNvPr id="1289" name="Shape 1289"/>
          <p:cNvSpPr/>
          <p:nvPr/>
        </p:nvSpPr>
        <p:spPr>
          <a:xfrm>
            <a:off x="5748325" y="2223190"/>
            <a:ext cx="1852673" cy="171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1200">
                <a:solidFill>
                  <a:srgbClr val="FFFFFF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FFFFFF"/>
                </a:solidFill>
              </a:rPr>
              <a:t>Health Manager</a:t>
            </a:r>
          </a:p>
        </p:txBody>
      </p:sp>
      <p:pic>
        <p:nvPicPr>
          <p:cNvPr id="1290" name="image10.png" descr="ICON_VM_basic_label_Q308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82796" y="2266505"/>
            <a:ext cx="404363" cy="473951"/>
          </a:xfrm>
          <a:prstGeom prst="rect">
            <a:avLst/>
          </a:prstGeom>
          <a:ln w="12700">
            <a:miter lim="400000"/>
          </a:ln>
        </p:spPr>
      </p:pic>
      <p:sp>
        <p:nvSpPr>
          <p:cNvPr id="1291" name="Shape 1291"/>
          <p:cNvSpPr/>
          <p:nvPr/>
        </p:nvSpPr>
        <p:spPr>
          <a:xfrm>
            <a:off x="6787493" y="3738723"/>
            <a:ext cx="589238" cy="227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000">
                <a:solidFill>
                  <a:srgbClr val="FFFFFF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FFFFFF"/>
                </a:solidFill>
              </a:rPr>
              <a:t>Target VM</a:t>
            </a:r>
          </a:p>
        </p:txBody>
      </p:sp>
      <p:sp>
        <p:nvSpPr>
          <p:cNvPr id="1292" name="Shape 1292"/>
          <p:cNvSpPr/>
          <p:nvPr/>
        </p:nvSpPr>
        <p:spPr>
          <a:xfrm>
            <a:off x="4210208" y="3484831"/>
            <a:ext cx="188325" cy="162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0657" h="15999" fill="norm" stroke="1" extrusionOk="0">
                <a:moveTo>
                  <a:pt x="5328" y="3849"/>
                </a:moveTo>
                <a:cubicBezTo>
                  <a:pt x="7532" y="-5601"/>
                  <a:pt x="16128" y="3849"/>
                  <a:pt x="5328" y="15999"/>
                </a:cubicBezTo>
                <a:cubicBezTo>
                  <a:pt x="-5472" y="3849"/>
                  <a:pt x="3124" y="-5601"/>
                  <a:pt x="5328" y="384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</a:p>
        </p:txBody>
      </p:sp>
      <p:sp>
        <p:nvSpPr>
          <p:cNvPr id="1293" name="Shape 1293"/>
          <p:cNvSpPr/>
          <p:nvPr/>
        </p:nvSpPr>
        <p:spPr>
          <a:xfrm>
            <a:off x="4223560" y="3761728"/>
            <a:ext cx="168248" cy="2245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16618"/>
                </a:moveTo>
                <a:lnTo>
                  <a:pt x="6946" y="18824"/>
                </a:lnTo>
                <a:cubicBezTo>
                  <a:pt x="7990" y="19479"/>
                  <a:pt x="9343" y="19815"/>
                  <a:pt x="10800" y="19815"/>
                </a:cubicBezTo>
                <a:cubicBezTo>
                  <a:pt x="12257" y="19815"/>
                  <a:pt x="13610" y="19479"/>
                  <a:pt x="14654" y="18825"/>
                </a:cubicBezTo>
                <a:close/>
                <a:moveTo>
                  <a:pt x="4280" y="12886"/>
                </a:moveTo>
                <a:cubicBezTo>
                  <a:pt x="3997" y="13421"/>
                  <a:pt x="3858" y="14005"/>
                  <a:pt x="3858" y="14613"/>
                </a:cubicBezTo>
                <a:cubicBezTo>
                  <a:pt x="3858" y="16342"/>
                  <a:pt x="4983" y="17873"/>
                  <a:pt x="6787" y="18744"/>
                </a:cubicBezTo>
                <a:lnTo>
                  <a:pt x="8263" y="15166"/>
                </a:lnTo>
                <a:close/>
                <a:moveTo>
                  <a:pt x="17320" y="12886"/>
                </a:moveTo>
                <a:lnTo>
                  <a:pt x="13337" y="15166"/>
                </a:lnTo>
                <a:lnTo>
                  <a:pt x="14813" y="18744"/>
                </a:lnTo>
                <a:cubicBezTo>
                  <a:pt x="16617" y="17873"/>
                  <a:pt x="17742" y="16342"/>
                  <a:pt x="17742" y="14613"/>
                </a:cubicBezTo>
                <a:cubicBezTo>
                  <a:pt x="17742" y="14005"/>
                  <a:pt x="17603" y="13421"/>
                  <a:pt x="17320" y="12886"/>
                </a:cubicBezTo>
                <a:close/>
                <a:moveTo>
                  <a:pt x="10970" y="9424"/>
                </a:moveTo>
                <a:lnTo>
                  <a:pt x="12368" y="12816"/>
                </a:lnTo>
                <a:lnTo>
                  <a:pt x="17290" y="12816"/>
                </a:lnTo>
                <a:cubicBezTo>
                  <a:pt x="16353" y="10863"/>
                  <a:pt x="13884" y="9465"/>
                  <a:pt x="10970" y="9424"/>
                </a:cubicBezTo>
                <a:close/>
                <a:moveTo>
                  <a:pt x="10630" y="9424"/>
                </a:moveTo>
                <a:cubicBezTo>
                  <a:pt x="7716" y="9465"/>
                  <a:pt x="5247" y="10863"/>
                  <a:pt x="4310" y="12816"/>
                </a:cubicBezTo>
                <a:lnTo>
                  <a:pt x="9232" y="12816"/>
                </a:lnTo>
                <a:close/>
                <a:moveTo>
                  <a:pt x="12665" y="2637"/>
                </a:moveTo>
                <a:lnTo>
                  <a:pt x="20124" y="2637"/>
                </a:lnTo>
                <a:lnTo>
                  <a:pt x="20124" y="5249"/>
                </a:lnTo>
                <a:lnTo>
                  <a:pt x="15871" y="8762"/>
                </a:lnTo>
                <a:cubicBezTo>
                  <a:pt x="18434" y="9999"/>
                  <a:pt x="20124" y="12158"/>
                  <a:pt x="20124" y="14613"/>
                </a:cubicBezTo>
                <a:cubicBezTo>
                  <a:pt x="20124" y="18472"/>
                  <a:pt x="15949" y="21600"/>
                  <a:pt x="10800" y="21600"/>
                </a:cubicBezTo>
                <a:cubicBezTo>
                  <a:pt x="5651" y="21600"/>
                  <a:pt x="1476" y="18472"/>
                  <a:pt x="1476" y="14613"/>
                </a:cubicBezTo>
                <a:cubicBezTo>
                  <a:pt x="1476" y="12161"/>
                  <a:pt x="3162" y="10004"/>
                  <a:pt x="5719" y="8766"/>
                </a:cubicBezTo>
                <a:lnTo>
                  <a:pt x="1476" y="5261"/>
                </a:lnTo>
                <a:lnTo>
                  <a:pt x="1476" y="2649"/>
                </a:lnTo>
                <a:lnTo>
                  <a:pt x="8935" y="2649"/>
                </a:lnTo>
                <a:lnTo>
                  <a:pt x="8935" y="7767"/>
                </a:lnTo>
                <a:cubicBezTo>
                  <a:pt x="9538" y="7675"/>
                  <a:pt x="10161" y="7626"/>
                  <a:pt x="10800" y="7626"/>
                </a:cubicBezTo>
                <a:lnTo>
                  <a:pt x="12665" y="7767"/>
                </a:lnTo>
                <a:lnTo>
                  <a:pt x="12665" y="5249"/>
                </a:lnTo>
                <a:close/>
                <a:moveTo>
                  <a:pt x="0" y="0"/>
                </a:moveTo>
                <a:lnTo>
                  <a:pt x="21600" y="0"/>
                </a:lnTo>
                <a:lnTo>
                  <a:pt x="21600" y="1688"/>
                </a:lnTo>
                <a:lnTo>
                  <a:pt x="0" y="168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</a:p>
        </p:txBody>
      </p:sp>
      <p:grpSp>
        <p:nvGrpSpPr>
          <p:cNvPr id="1297" name="Group 1297"/>
          <p:cNvGrpSpPr/>
          <p:nvPr/>
        </p:nvGrpSpPr>
        <p:grpSpPr>
          <a:xfrm>
            <a:off x="5668000" y="3665679"/>
            <a:ext cx="2199589" cy="682399"/>
            <a:chOff x="0" y="0"/>
            <a:chExt cx="2199587" cy="682397"/>
          </a:xfrm>
        </p:grpSpPr>
        <p:sp>
          <p:nvSpPr>
            <p:cNvPr id="1294" name="Shape 1294"/>
            <p:cNvSpPr/>
            <p:nvPr/>
          </p:nvSpPr>
          <p:spPr>
            <a:xfrm>
              <a:off x="0" y="0"/>
              <a:ext cx="2199588" cy="682398"/>
            </a:xfrm>
            <a:prstGeom prst="roundRect">
              <a:avLst>
                <a:gd name="adj" fmla="val 4579"/>
              </a:avLst>
            </a:prstGeom>
            <a:solidFill>
              <a:srgbClr val="29756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808080">
                  <a:alpha val="34999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b="1" sz="1200">
                  <a:solidFill>
                    <a:srgbClr val="FFFFFF"/>
                  </a:solidFill>
                  <a:uFillTx/>
                </a:defRPr>
              </a:pPr>
            </a:p>
          </p:txBody>
        </p:sp>
        <p:sp>
          <p:nvSpPr>
            <p:cNvPr id="1295" name="Shape 1295"/>
            <p:cNvSpPr/>
            <p:nvPr/>
          </p:nvSpPr>
          <p:spPr>
            <a:xfrm>
              <a:off x="41350" y="30617"/>
              <a:ext cx="2071300" cy="1717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1200">
                  <a:solidFill>
                    <a:srgbClr val="FFFFFF"/>
                  </a:solidFill>
                  <a:uFillTx/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Cloud Controller</a:t>
              </a:r>
            </a:p>
          </p:txBody>
        </p:sp>
        <p:pic>
          <p:nvPicPr>
            <p:cNvPr id="1296" name="image10.png" descr="ICON_VM_basic_label_Q308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692456" y="170944"/>
              <a:ext cx="404363" cy="473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98" name="Shape 1298"/>
          <p:cNvSpPr/>
          <p:nvPr/>
        </p:nvSpPr>
        <p:spPr>
          <a:xfrm>
            <a:off x="2045436" y="1953052"/>
            <a:ext cx="1886821" cy="363583"/>
          </a:xfrm>
          <a:prstGeom prst="roundRect">
            <a:avLst>
              <a:gd name="adj" fmla="val 13884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BOSH Director</a:t>
            </a:r>
          </a:p>
        </p:txBody>
      </p:sp>
      <p:pic>
        <p:nvPicPr>
          <p:cNvPr id="1299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17712" y="1990349"/>
            <a:ext cx="213188" cy="274100"/>
          </a:xfrm>
          <a:prstGeom prst="rect">
            <a:avLst/>
          </a:prstGeom>
          <a:ln w="3175">
            <a:miter lim="400000"/>
          </a:ln>
        </p:spPr>
      </p:pic>
      <p:sp>
        <p:nvSpPr>
          <p:cNvPr id="1300" name="Shape 1300"/>
          <p:cNvSpPr/>
          <p:nvPr/>
        </p:nvSpPr>
        <p:spPr>
          <a:xfrm>
            <a:off x="2412211" y="3262471"/>
            <a:ext cx="1303646" cy="388405"/>
          </a:xfrm>
          <a:prstGeom prst="roundRect">
            <a:avLst>
              <a:gd name="adj" fmla="val 13079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NATS</a:t>
            </a:r>
          </a:p>
        </p:txBody>
      </p:sp>
      <p:pic>
        <p:nvPicPr>
          <p:cNvPr id="1301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87196" y="3347527"/>
            <a:ext cx="266701" cy="215901"/>
          </a:xfrm>
          <a:prstGeom prst="rect">
            <a:avLst/>
          </a:prstGeom>
          <a:ln w="3175">
            <a:miter lim="400000"/>
          </a:ln>
        </p:spPr>
      </p:pic>
      <p:sp>
        <p:nvSpPr>
          <p:cNvPr id="1302" name="Shape 1302"/>
          <p:cNvSpPr/>
          <p:nvPr/>
        </p:nvSpPr>
        <p:spPr>
          <a:xfrm>
            <a:off x="5524853" y="3975716"/>
            <a:ext cx="631982" cy="27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000">
                <a:solidFill>
                  <a:srgbClr val="FFFFFF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FFFFFF"/>
                </a:solidFill>
              </a:rPr>
              <a:t>Agent</a:t>
            </a:r>
          </a:p>
        </p:txBody>
      </p:sp>
      <p:pic>
        <p:nvPicPr>
          <p:cNvPr id="1303" name="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223375" y="3218802"/>
            <a:ext cx="1014461" cy="343576"/>
          </a:xfrm>
          <a:prstGeom prst="rect">
            <a:avLst/>
          </a:prstGeom>
        </p:spPr>
      </p:pic>
      <p:pic>
        <p:nvPicPr>
          <p:cNvPr id="1305" name="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167431" y="2454060"/>
            <a:ext cx="1014462" cy="343575"/>
          </a:xfrm>
          <a:prstGeom prst="rect">
            <a:avLst/>
          </a:prstGeom>
        </p:spPr>
      </p:pic>
      <p:sp>
        <p:nvSpPr>
          <p:cNvPr id="1307" name="Shape 1307"/>
          <p:cNvSpPr/>
          <p:nvPr/>
        </p:nvSpPr>
        <p:spPr>
          <a:xfrm>
            <a:off x="5679184" y="3280306"/>
            <a:ext cx="525984" cy="252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000">
                <a:solidFill>
                  <a:srgbClr val="FFFFFF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FFFFFF"/>
                </a:solidFill>
              </a:rPr>
              <a:t>Agent</a:t>
            </a:r>
          </a:p>
        </p:txBody>
      </p:sp>
      <p:sp>
        <p:nvSpPr>
          <p:cNvPr id="1308" name="Shape 1308"/>
          <p:cNvSpPr/>
          <p:nvPr/>
        </p:nvSpPr>
        <p:spPr>
          <a:xfrm>
            <a:off x="5658942" y="2509808"/>
            <a:ext cx="525985" cy="252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000">
                <a:solidFill>
                  <a:srgbClr val="FFFFFF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FFFFFF"/>
                </a:solidFill>
              </a:rPr>
              <a:t>Agent</a:t>
            </a:r>
          </a:p>
        </p:txBody>
      </p:sp>
      <p:grpSp>
        <p:nvGrpSpPr>
          <p:cNvPr id="1312" name="Group 1312"/>
          <p:cNvGrpSpPr/>
          <p:nvPr/>
        </p:nvGrpSpPr>
        <p:grpSpPr>
          <a:xfrm>
            <a:off x="6214271" y="3949199"/>
            <a:ext cx="1023565" cy="343576"/>
            <a:chOff x="0" y="-34502"/>
            <a:chExt cx="1023564" cy="343574"/>
          </a:xfrm>
        </p:grpSpPr>
        <p:pic>
          <p:nvPicPr>
            <p:cNvPr id="1309" name="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9103" y="-34503"/>
              <a:ext cx="1014462" cy="343576"/>
            </a:xfrm>
            <a:prstGeom prst="rect">
              <a:avLst/>
            </a:prstGeom>
            <a:effectLst/>
          </p:spPr>
        </p:pic>
        <p:sp>
          <p:nvSpPr>
            <p:cNvPr id="1311" name="Shape 1311"/>
            <p:cNvSpPr/>
            <p:nvPr/>
          </p:nvSpPr>
          <p:spPr>
            <a:xfrm>
              <a:off x="0" y="0"/>
              <a:ext cx="779463" cy="274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r">
                <a:defRPr sz="1000">
                  <a:solidFill>
                    <a:srgbClr val="FFFFFF"/>
                  </a:solidFill>
                  <a:uFillTx/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FFFFFF"/>
                  </a:solidFill>
                </a:rPr>
                <a:t>Process</a:t>
              </a:r>
            </a:p>
          </p:txBody>
        </p:sp>
      </p:grpSp>
      <p:sp>
        <p:nvSpPr>
          <p:cNvPr id="1313" name="Shape 1313"/>
          <p:cNvSpPr/>
          <p:nvPr/>
        </p:nvSpPr>
        <p:spPr>
          <a:xfrm>
            <a:off x="6214271" y="3255149"/>
            <a:ext cx="779463" cy="274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000">
                <a:solidFill>
                  <a:srgbClr val="FFFFFF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FFFFFF"/>
                </a:solidFill>
              </a:rPr>
              <a:t>Process</a:t>
            </a:r>
          </a:p>
        </p:txBody>
      </p:sp>
      <p:sp>
        <p:nvSpPr>
          <p:cNvPr id="1314" name="Shape 1314"/>
          <p:cNvSpPr/>
          <p:nvPr/>
        </p:nvSpPr>
        <p:spPr>
          <a:xfrm>
            <a:off x="6214271" y="2497059"/>
            <a:ext cx="779463" cy="274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000">
                <a:solidFill>
                  <a:srgbClr val="FFFFFF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FFFFFF"/>
                </a:solidFill>
              </a:rPr>
              <a:t>Process</a:t>
            </a:r>
          </a:p>
        </p:txBody>
      </p:sp>
      <p:sp>
        <p:nvSpPr>
          <p:cNvPr id="1315" name="Shape 1315"/>
          <p:cNvSpPr/>
          <p:nvPr/>
        </p:nvSpPr>
        <p:spPr>
          <a:xfrm>
            <a:off x="6013426" y="954515"/>
            <a:ext cx="1334243" cy="387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100">
                <a:solidFill>
                  <a:srgbClr val="29756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100">
                <a:solidFill>
                  <a:srgbClr val="29756E"/>
                </a:solidFill>
                <a:uFill>
                  <a:solidFill>
                    <a:srgbClr val="4D4D4D"/>
                  </a:solidFill>
                </a:uFill>
              </a:rPr>
              <a:t>Pivotal CF</a:t>
            </a:r>
          </a:p>
        </p:txBody>
      </p:sp>
      <p:grpSp>
        <p:nvGrpSpPr>
          <p:cNvPr id="1319" name="Group 1319"/>
          <p:cNvGrpSpPr/>
          <p:nvPr/>
        </p:nvGrpSpPr>
        <p:grpSpPr>
          <a:xfrm>
            <a:off x="5643511" y="1400829"/>
            <a:ext cx="2199588" cy="682399"/>
            <a:chOff x="0" y="0"/>
            <a:chExt cx="2199587" cy="682397"/>
          </a:xfrm>
        </p:grpSpPr>
        <p:sp>
          <p:nvSpPr>
            <p:cNvPr id="1316" name="Shape 1316"/>
            <p:cNvSpPr/>
            <p:nvPr/>
          </p:nvSpPr>
          <p:spPr>
            <a:xfrm>
              <a:off x="0" y="0"/>
              <a:ext cx="2199588" cy="682398"/>
            </a:xfrm>
            <a:prstGeom prst="roundRect">
              <a:avLst>
                <a:gd name="adj" fmla="val 4579"/>
              </a:avLst>
            </a:prstGeom>
            <a:solidFill>
              <a:srgbClr val="29756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808080">
                  <a:alpha val="34999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b="1" sz="1200">
                  <a:solidFill>
                    <a:srgbClr val="FFFFFF"/>
                  </a:solidFill>
                  <a:uFillTx/>
                </a:defRPr>
              </a:pPr>
            </a:p>
          </p:txBody>
        </p:sp>
        <p:sp>
          <p:nvSpPr>
            <p:cNvPr id="1317" name="Shape 1317"/>
            <p:cNvSpPr/>
            <p:nvPr/>
          </p:nvSpPr>
          <p:spPr>
            <a:xfrm>
              <a:off x="41350" y="30617"/>
              <a:ext cx="2071300" cy="1717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1200">
                  <a:solidFill>
                    <a:srgbClr val="FFFFFF"/>
                  </a:solidFill>
                  <a:uFillTx/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DEA</a:t>
              </a:r>
            </a:p>
          </p:txBody>
        </p:sp>
        <p:pic>
          <p:nvPicPr>
            <p:cNvPr id="1318" name="image10.png" descr="ICON_VM_basic_label_Q308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692456" y="170944"/>
              <a:ext cx="404363" cy="473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20" name="Shape 1320"/>
          <p:cNvSpPr/>
          <p:nvPr/>
        </p:nvSpPr>
        <p:spPr>
          <a:xfrm>
            <a:off x="5524853" y="1711844"/>
            <a:ext cx="631982" cy="27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000">
                <a:solidFill>
                  <a:srgbClr val="FFFFFF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FFFFFF"/>
                </a:solidFill>
              </a:rPr>
              <a:t>Agent</a:t>
            </a:r>
          </a:p>
        </p:txBody>
      </p:sp>
      <p:sp>
        <p:nvSpPr>
          <p:cNvPr id="1321" name="Shape 1321"/>
          <p:cNvSpPr/>
          <p:nvPr/>
        </p:nvSpPr>
        <p:spPr>
          <a:xfrm>
            <a:off x="6214271" y="1722687"/>
            <a:ext cx="779463" cy="274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000">
                <a:solidFill>
                  <a:srgbClr val="FFFFFF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FFFFFF"/>
                </a:solidFill>
              </a:rPr>
              <a:t>Process</a:t>
            </a:r>
          </a:p>
        </p:txBody>
      </p:sp>
      <p:pic>
        <p:nvPicPr>
          <p:cNvPr id="1322" name="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167431" y="1692368"/>
            <a:ext cx="1014462" cy="343575"/>
          </a:xfrm>
          <a:prstGeom prst="rect">
            <a:avLst/>
          </a:prstGeom>
        </p:spPr>
      </p:pic>
      <p:pic>
        <p:nvPicPr>
          <p:cNvPr id="1324" name="pasted-image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07700" y="907526"/>
            <a:ext cx="1767996" cy="443631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325" name="Connector 1325"/>
          <p:cNvCxnSpPr>
            <a:stCxn id="1302" idx="0"/>
            <a:endCxn id="1300" idx="0"/>
          </p:cNvCxnSpPr>
          <p:nvPr/>
        </p:nvCxnSpPr>
        <p:spPr>
          <a:xfrm flipH="1" flipV="1">
            <a:off x="3064034" y="3456673"/>
            <a:ext cx="2776810" cy="656093"/>
          </a:xfrm>
          <a:prstGeom prst="straightConnector1">
            <a:avLst/>
          </a:prstGeom>
          <a:ln w="19050">
            <a:solidFill>
              <a:srgbClr val="535353"/>
            </a:solidFill>
            <a:tailEnd type="triangle"/>
          </a:ln>
        </p:spPr>
      </p:cxnSp>
      <p:cxnSp>
        <p:nvCxnSpPr>
          <p:cNvPr id="1326" name="Connector 1326"/>
          <p:cNvCxnSpPr>
            <a:stCxn id="1300" idx="0"/>
            <a:endCxn id="1280" idx="0"/>
          </p:cNvCxnSpPr>
          <p:nvPr/>
        </p:nvCxnSpPr>
        <p:spPr>
          <a:xfrm flipH="1">
            <a:off x="1266037" y="3456673"/>
            <a:ext cx="1797998" cy="438646"/>
          </a:xfrm>
          <a:prstGeom prst="straightConnector1">
            <a:avLst/>
          </a:prstGeom>
          <a:ln w="19050">
            <a:solidFill>
              <a:srgbClr val="535353"/>
            </a:solidFill>
            <a:tailEnd type="triangle"/>
          </a:ln>
        </p:spPr>
      </p:cxnSp>
      <p:sp>
        <p:nvSpPr>
          <p:cNvPr id="1330" name="Shape 1330"/>
          <p:cNvSpPr/>
          <p:nvPr/>
        </p:nvSpPr>
        <p:spPr>
          <a:xfrm>
            <a:off x="1527023" y="2335439"/>
            <a:ext cx="1028496" cy="1244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19050">
            <a:solidFill>
              <a:srgbClr val="535353"/>
            </a:solidFill>
            <a:tailEnd type="triangle"/>
          </a:ln>
        </p:spPr>
        <p:txBody>
          <a:bodyPr/>
          <a:lstStyle/>
          <a:p>
            <a:pPr lvl="0"/>
          </a:p>
        </p:txBody>
      </p:sp>
      <p:pic>
        <p:nvPicPr>
          <p:cNvPr id="1328" name="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5652917" y="3641448"/>
            <a:ext cx="2229755" cy="741886"/>
          </a:xfrm>
          <a:prstGeom prst="rect">
            <a:avLst/>
          </a:prstGeom>
        </p:spPr>
      </p:pic>
    </p:spTree>
  </p:cSld>
  <p:clrMapOvr>
    <a:masterClrMapping/>
  </p:clrMapOvr>
  <p:transition spd="slow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28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Shape 133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</a:fld>
          </a:p>
        </p:txBody>
      </p:sp>
      <p:sp>
        <p:nvSpPr>
          <p:cNvPr id="1333" name="Shape 1333"/>
          <p:cNvSpPr/>
          <p:nvPr>
            <p:ph type="title" idx="4294967295"/>
          </p:nvPr>
        </p:nvSpPr>
        <p:spPr>
          <a:xfrm>
            <a:off x="392112" y="194276"/>
            <a:ext cx="8410576" cy="533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9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9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</a:rPr>
              <a:t>Platform Processes HA</a:t>
            </a:r>
          </a:p>
        </p:txBody>
      </p:sp>
      <p:sp>
        <p:nvSpPr>
          <p:cNvPr id="1334" name="Shape 1334"/>
          <p:cNvSpPr/>
          <p:nvPr/>
        </p:nvSpPr>
        <p:spPr>
          <a:xfrm>
            <a:off x="3138360" y="1799856"/>
            <a:ext cx="589238" cy="227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000">
                <a:solidFill>
                  <a:srgbClr val="FFFFFF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FFFFFF"/>
                </a:solidFill>
              </a:rPr>
              <a:t>Target VM</a:t>
            </a:r>
          </a:p>
        </p:txBody>
      </p:sp>
      <p:grpSp>
        <p:nvGrpSpPr>
          <p:cNvPr id="1338" name="Group 1338"/>
          <p:cNvGrpSpPr/>
          <p:nvPr/>
        </p:nvGrpSpPr>
        <p:grpSpPr>
          <a:xfrm>
            <a:off x="1951134" y="1782645"/>
            <a:ext cx="4645972" cy="1441362"/>
            <a:chOff x="0" y="0"/>
            <a:chExt cx="4645971" cy="1441361"/>
          </a:xfrm>
        </p:grpSpPr>
        <p:sp>
          <p:nvSpPr>
            <p:cNvPr id="1335" name="Shape 1335"/>
            <p:cNvSpPr/>
            <p:nvPr/>
          </p:nvSpPr>
          <p:spPr>
            <a:xfrm>
              <a:off x="0" y="0"/>
              <a:ext cx="4645972" cy="1441362"/>
            </a:xfrm>
            <a:prstGeom prst="roundRect">
              <a:avLst>
                <a:gd name="adj" fmla="val 4579"/>
              </a:avLst>
            </a:prstGeom>
            <a:solidFill>
              <a:srgbClr val="29756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808080">
                  <a:alpha val="34999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b="1" sz="1200">
                  <a:solidFill>
                    <a:srgbClr val="FFFFFF"/>
                  </a:solidFill>
                  <a:uFillTx/>
                </a:defRPr>
              </a:pPr>
            </a:p>
          </p:txBody>
        </p:sp>
        <p:sp>
          <p:nvSpPr>
            <p:cNvPr id="1336" name="Shape 1336"/>
            <p:cNvSpPr/>
            <p:nvPr/>
          </p:nvSpPr>
          <p:spPr>
            <a:xfrm>
              <a:off x="87341" y="64670"/>
              <a:ext cx="4375001" cy="362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1500">
                  <a:solidFill>
                    <a:srgbClr val="FFFFFF"/>
                  </a:solidFill>
                  <a:uFillTx/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500">
                  <a:solidFill>
                    <a:srgbClr val="FFFFFF"/>
                  </a:solidFill>
                </a:rPr>
                <a:t>Cloud Controller</a:t>
              </a:r>
            </a:p>
          </p:txBody>
        </p:sp>
        <p:pic>
          <p:nvPicPr>
            <p:cNvPr id="1337" name="image10.png" descr="ICON_VM_basic_label_Q308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583275" y="220141"/>
              <a:ext cx="854094" cy="10010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39" name="Shape 1339"/>
          <p:cNvSpPr/>
          <p:nvPr/>
        </p:nvSpPr>
        <p:spPr>
          <a:xfrm>
            <a:off x="2104320" y="2405202"/>
            <a:ext cx="705833" cy="385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600">
                <a:solidFill>
                  <a:srgbClr val="FFFFFF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FFFFFF"/>
                </a:solidFill>
              </a:rPr>
              <a:t>Agent</a:t>
            </a:r>
          </a:p>
        </p:txBody>
      </p:sp>
      <p:grpSp>
        <p:nvGrpSpPr>
          <p:cNvPr id="1343" name="Group 1343"/>
          <p:cNvGrpSpPr/>
          <p:nvPr/>
        </p:nvGrpSpPr>
        <p:grpSpPr>
          <a:xfrm>
            <a:off x="2836071" y="2266819"/>
            <a:ext cx="2498041" cy="787267"/>
            <a:chOff x="-134494" y="-32577"/>
            <a:chExt cx="2498040" cy="787265"/>
          </a:xfrm>
        </p:grpSpPr>
        <p:pic>
          <p:nvPicPr>
            <p:cNvPr id="1340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0190" y="-32578"/>
              <a:ext cx="2293356" cy="712247"/>
            </a:xfrm>
            <a:prstGeom prst="rect">
              <a:avLst/>
            </a:prstGeom>
            <a:effectLst/>
          </p:spPr>
        </p:pic>
        <p:sp>
          <p:nvSpPr>
            <p:cNvPr id="1342" name="Shape 1342"/>
            <p:cNvSpPr/>
            <p:nvPr/>
          </p:nvSpPr>
          <p:spPr>
            <a:xfrm>
              <a:off x="-134495" y="107595"/>
              <a:ext cx="1836996" cy="6470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r">
                <a:defRPr sz="1900">
                  <a:solidFill>
                    <a:srgbClr val="FFFFFF"/>
                  </a:solidFill>
                  <a:uFillTx/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900">
                  <a:solidFill>
                    <a:srgbClr val="FFFFFF"/>
                  </a:solidFill>
                </a:rPr>
                <a:t>Process</a:t>
              </a:r>
            </a:p>
          </p:txBody>
        </p:sp>
      </p:grpSp>
      <p:pic>
        <p:nvPicPr>
          <p:cNvPr id="1344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rot="19883577">
            <a:off x="3156236" y="2559984"/>
            <a:ext cx="1821790" cy="76201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pic>
        <p:nvPicPr>
          <p:cNvPr id="1345" name="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 rot="12470837">
            <a:off x="3181547" y="2533650"/>
            <a:ext cx="2021490" cy="76201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sp>
        <p:nvSpPr>
          <p:cNvPr id="1346" name="Shape 1346"/>
          <p:cNvSpPr/>
          <p:nvPr/>
        </p:nvSpPr>
        <p:spPr>
          <a:xfrm>
            <a:off x="3829358" y="2409122"/>
            <a:ext cx="1880561" cy="644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1700">
                <a:solidFill>
                  <a:srgbClr val="F27C3A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F27C3A"/>
                </a:solidFill>
              </a:rPr>
              <a:t>Restart</a:t>
            </a:r>
          </a:p>
        </p:txBody>
      </p:sp>
    </p:spTree>
  </p:cSld>
  <p:clrMapOvr>
    <a:masterClrMapping/>
  </p:clrMapOvr>
  <p:transition spd="slow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nodeType="afterEffect" presetClass="entr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100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nodeType="afterEffect" presetClass="exi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nodeType="afterEffect" presetClass="exi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nodeType="afterEffect" presetClass="exit" presetSubtype="0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20" dur="1000" fill="hold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nodeType="afterEffect" presetClass="entr" presetSubtype="0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75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750"/>
                            </p:stCondLst>
                            <p:childTnLst>
                              <p:par>
                                <p:cTn id="27" nodeType="afterEffect" presetClass="exi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50"/>
                            </p:stCondLst>
                            <p:childTnLst>
                              <p:par>
                                <p:cTn id="30" nodeType="afterEffect" presetClass="entr" presetSubtype="8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0" fill="hold"/>
                                        <p:tgtEl>
                                          <p:spTgt spid="1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0" fill="hold"/>
                                        <p:tgtEl>
                                          <p:spTgt spid="1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46" grpId="7"/>
      <p:bldP build="whole" bldLvl="1" animBg="1" rev="0" advAuto="0" spid="1343" grpId="5"/>
      <p:bldP build="whole" bldLvl="1" animBg="1" rev="0" advAuto="0" spid="1344" grpId="1"/>
      <p:bldP build="whole" bldLvl="1" animBg="1" rev="0" advAuto="0" spid="1344" grpId="3"/>
      <p:bldP build="whole" bldLvl="1" animBg="1" rev="0" advAuto="0" spid="1343" grpId="8"/>
      <p:bldP build="whole" bldLvl="1" animBg="1" rev="0" advAuto="0" spid="1345" grpId="2"/>
      <p:bldP build="whole" bldLvl="1" animBg="1" rev="0" advAuto="0" spid="1346" grpId="6"/>
      <p:bldP build="whole" bldLvl="1" animBg="1" rev="0" advAuto="0" spid="1345" grpId="4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Shape 134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</a:fld>
          </a:p>
        </p:txBody>
      </p:sp>
      <p:sp>
        <p:nvSpPr>
          <p:cNvPr id="1349" name="Shape 1349"/>
          <p:cNvSpPr/>
          <p:nvPr>
            <p:ph type="title" idx="4294967295"/>
          </p:nvPr>
        </p:nvSpPr>
        <p:spPr>
          <a:xfrm>
            <a:off x="366712" y="346676"/>
            <a:ext cx="8410576" cy="533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9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9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</a:rPr>
              <a:t>4 Layers of built-in High Availability</a:t>
            </a:r>
          </a:p>
        </p:txBody>
      </p:sp>
      <p:sp>
        <p:nvSpPr>
          <p:cNvPr id="1350" name="Shape 1350"/>
          <p:cNvSpPr/>
          <p:nvPr/>
        </p:nvSpPr>
        <p:spPr>
          <a:xfrm>
            <a:off x="-21312" y="1139234"/>
            <a:ext cx="4484798" cy="3460980"/>
          </a:xfrm>
          <a:prstGeom prst="roundRect">
            <a:avLst>
              <a:gd name="adj" fmla="val 3558"/>
            </a:avLst>
          </a:prstGeom>
          <a:gradFill>
            <a:gsLst>
              <a:gs pos="0">
                <a:srgbClr val="DDDDDD">
                  <a:alpha val="73921"/>
                </a:srgbClr>
              </a:gs>
              <a:gs pos="100000">
                <a:srgbClr val="FFFFFF">
                  <a:alpha val="73921"/>
                </a:srgbClr>
              </a:gs>
            </a:gsLst>
            <a:lin ang="20987188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pic>
        <p:nvPicPr>
          <p:cNvPr id="135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8147" y="1259428"/>
            <a:ext cx="4665815" cy="3382716"/>
          </a:xfrm>
          <a:prstGeom prst="rect">
            <a:avLst/>
          </a:prstGeom>
          <a:ln w="12700">
            <a:miter lim="400000"/>
          </a:ln>
        </p:spPr>
      </p:pic>
      <p:sp>
        <p:nvSpPr>
          <p:cNvPr id="1352" name="Shape 1352"/>
          <p:cNvSpPr/>
          <p:nvPr/>
        </p:nvSpPr>
        <p:spPr>
          <a:xfrm>
            <a:off x="205665" y="1500400"/>
            <a:ext cx="3492648" cy="2540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defTabSz="457200">
              <a:lnSpc>
                <a:spcPct val="200000"/>
              </a:lnSpc>
              <a:defRPr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29756E"/>
                </a:solidFill>
              </a:rPr>
              <a:t> </a:t>
            </a:r>
            <a:r>
              <a:rPr sz="2400">
                <a:solidFill>
                  <a:srgbClr val="A7A7A7"/>
                </a:solidFill>
              </a:rPr>
              <a:t>Application Instance</a:t>
            </a:r>
            <a:endParaRPr sz="2400">
              <a:solidFill>
                <a:srgbClr val="29756E"/>
              </a:solidFill>
            </a:endParaRPr>
          </a:p>
          <a:p>
            <a:pPr lvl="0" defTabSz="457200">
              <a:lnSpc>
                <a:spcPct val="200000"/>
              </a:lnSpc>
              <a:defRPr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29756E"/>
                </a:solidFill>
              </a:rPr>
              <a:t> </a:t>
            </a:r>
            <a:r>
              <a:rPr sz="2400">
                <a:solidFill>
                  <a:srgbClr val="A7A7A7"/>
                </a:solidFill>
              </a:rPr>
              <a:t>Platform Processes</a:t>
            </a:r>
            <a:endParaRPr sz="2400">
              <a:solidFill>
                <a:srgbClr val="A7A7A7"/>
              </a:solidFill>
            </a:endParaRPr>
          </a:p>
          <a:p>
            <a:pPr lvl="0" defTabSz="457200">
              <a:lnSpc>
                <a:spcPct val="200000"/>
              </a:lnSpc>
              <a:defRPr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A7A7A7"/>
                </a:solidFill>
              </a:rPr>
              <a:t> </a:t>
            </a:r>
            <a:r>
              <a:rPr sz="2400">
                <a:solidFill>
                  <a:srgbClr val="29756E"/>
                </a:solidFill>
              </a:rPr>
              <a:t>Platform VMs</a:t>
            </a:r>
            <a:endParaRPr sz="2400">
              <a:solidFill>
                <a:srgbClr val="A7A7A7"/>
              </a:solidFill>
            </a:endParaRPr>
          </a:p>
          <a:p>
            <a:pPr lvl="0" defTabSz="457200">
              <a:lnSpc>
                <a:spcPct val="200000"/>
              </a:lnSpc>
              <a:defRPr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A7A7A7"/>
                </a:solidFill>
              </a:rPr>
              <a:t> Availability Zones</a:t>
            </a:r>
          </a:p>
        </p:txBody>
      </p:sp>
    </p:spTree>
  </p:cSld>
  <p:clrMapOvr>
    <a:masterClrMapping/>
  </p:clrMapOvr>
  <p:transition spd="slow" advClick="1"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/>
        </p:nvSpPr>
        <p:spPr>
          <a:xfrm>
            <a:off x="1105756" y="706922"/>
            <a:ext cx="7875778" cy="3729657"/>
          </a:xfrm>
          <a:prstGeom prst="roundRect">
            <a:avLst>
              <a:gd name="adj" fmla="val 0"/>
            </a:avLst>
          </a:prstGeom>
          <a:solidFill>
            <a:srgbClr val="A7A7A7">
              <a:alpha val="1911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71" name="Shape 27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</a:fld>
          </a:p>
        </p:txBody>
      </p:sp>
      <p:grpSp>
        <p:nvGrpSpPr>
          <p:cNvPr id="274" name="Group 274"/>
          <p:cNvGrpSpPr/>
          <p:nvPr/>
        </p:nvGrpSpPr>
        <p:grpSpPr>
          <a:xfrm>
            <a:off x="1966827" y="1153820"/>
            <a:ext cx="2361553" cy="387176"/>
            <a:chOff x="0" y="0"/>
            <a:chExt cx="2361551" cy="387174"/>
          </a:xfrm>
        </p:grpSpPr>
        <p:sp>
          <p:nvSpPr>
            <p:cNvPr id="272" name="Shape 272"/>
            <p:cNvSpPr/>
            <p:nvPr/>
          </p:nvSpPr>
          <p:spPr>
            <a:xfrm>
              <a:off x="0" y="0"/>
              <a:ext cx="2361552" cy="387175"/>
            </a:xfrm>
            <a:prstGeom prst="roundRect">
              <a:avLst>
                <a:gd name="adj" fmla="val 13038"/>
              </a:avLst>
            </a:prstGeom>
            <a:solidFill>
              <a:srgbClr val="545454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</a:rPr>
                <a:t>        Blobstore</a:t>
              </a:r>
            </a:p>
          </p:txBody>
        </p:sp>
        <p:sp>
          <p:nvSpPr>
            <p:cNvPr id="273" name="Shape 273"/>
            <p:cNvSpPr/>
            <p:nvPr/>
          </p:nvSpPr>
          <p:spPr>
            <a:xfrm>
              <a:off x="140591" y="85728"/>
              <a:ext cx="206830" cy="215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2228"/>
                  </a:moveTo>
                  <a:cubicBezTo>
                    <a:pt x="0" y="13862"/>
                    <a:pt x="4835" y="15186"/>
                    <a:pt x="10800" y="15186"/>
                  </a:cubicBezTo>
                  <a:cubicBezTo>
                    <a:pt x="16765" y="15186"/>
                    <a:pt x="21600" y="13862"/>
                    <a:pt x="21600" y="12228"/>
                  </a:cubicBezTo>
                  <a:lnTo>
                    <a:pt x="21600" y="18660"/>
                  </a:lnTo>
                  <a:lnTo>
                    <a:pt x="21593" y="18660"/>
                  </a:lnTo>
                  <a:cubicBezTo>
                    <a:pt x="21563" y="20285"/>
                    <a:pt x="16742" y="21600"/>
                    <a:pt x="10800" y="21600"/>
                  </a:cubicBezTo>
                  <a:cubicBezTo>
                    <a:pt x="4858" y="21600"/>
                    <a:pt x="37" y="20285"/>
                    <a:pt x="7" y="18660"/>
                  </a:cubicBezTo>
                  <a:lnTo>
                    <a:pt x="0" y="18660"/>
                  </a:lnTo>
                  <a:lnTo>
                    <a:pt x="0" y="18641"/>
                  </a:lnTo>
                  <a:close/>
                  <a:moveTo>
                    <a:pt x="0" y="4106"/>
                  </a:moveTo>
                  <a:cubicBezTo>
                    <a:pt x="0" y="5740"/>
                    <a:pt x="4835" y="7065"/>
                    <a:pt x="10800" y="7065"/>
                  </a:cubicBezTo>
                  <a:cubicBezTo>
                    <a:pt x="16765" y="7065"/>
                    <a:pt x="21600" y="5740"/>
                    <a:pt x="21600" y="4106"/>
                  </a:cubicBezTo>
                  <a:lnTo>
                    <a:pt x="21600" y="10538"/>
                  </a:lnTo>
                  <a:lnTo>
                    <a:pt x="21593" y="10538"/>
                  </a:lnTo>
                  <a:cubicBezTo>
                    <a:pt x="21563" y="12164"/>
                    <a:pt x="16742" y="13478"/>
                    <a:pt x="10800" y="13478"/>
                  </a:cubicBezTo>
                  <a:cubicBezTo>
                    <a:pt x="4858" y="13478"/>
                    <a:pt x="37" y="12164"/>
                    <a:pt x="7" y="10538"/>
                  </a:cubicBezTo>
                  <a:lnTo>
                    <a:pt x="0" y="10538"/>
                  </a:lnTo>
                  <a:lnTo>
                    <a:pt x="0" y="10520"/>
                  </a:lnTo>
                  <a:close/>
                  <a:moveTo>
                    <a:pt x="10800" y="0"/>
                  </a:moveTo>
                  <a:cubicBezTo>
                    <a:pt x="16437" y="0"/>
                    <a:pt x="21006" y="1252"/>
                    <a:pt x="21006" y="2796"/>
                  </a:cubicBezTo>
                  <a:cubicBezTo>
                    <a:pt x="21006" y="4340"/>
                    <a:pt x="16437" y="5592"/>
                    <a:pt x="10800" y="5592"/>
                  </a:cubicBezTo>
                  <a:cubicBezTo>
                    <a:pt x="5163" y="5592"/>
                    <a:pt x="594" y="4340"/>
                    <a:pt x="594" y="2796"/>
                  </a:cubicBezTo>
                  <a:cubicBezTo>
                    <a:pt x="594" y="1252"/>
                    <a:pt x="5163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uFillTx/>
                </a:defRPr>
              </a:pPr>
            </a:p>
          </p:txBody>
        </p:sp>
      </p:grpSp>
      <p:grpSp>
        <p:nvGrpSpPr>
          <p:cNvPr id="277" name="Group 277"/>
          <p:cNvGrpSpPr/>
          <p:nvPr/>
        </p:nvGrpSpPr>
        <p:grpSpPr>
          <a:xfrm>
            <a:off x="1193450" y="807151"/>
            <a:ext cx="367763" cy="3529198"/>
            <a:chOff x="0" y="0"/>
            <a:chExt cx="367761" cy="3529197"/>
          </a:xfrm>
        </p:grpSpPr>
        <p:sp>
          <p:nvSpPr>
            <p:cNvPr id="275" name="Shape 275"/>
            <p:cNvSpPr/>
            <p:nvPr/>
          </p:nvSpPr>
          <p:spPr>
            <a:xfrm rot="16200000">
              <a:off x="-1580718" y="1580718"/>
              <a:ext cx="3529198" cy="367762"/>
            </a:xfrm>
            <a:prstGeom prst="roundRect">
              <a:avLst>
                <a:gd name="adj" fmla="val 13079"/>
              </a:avLst>
            </a:prstGeom>
            <a:solidFill>
              <a:srgbClr val="5E5E5E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</a:rPr>
                <a:t>        Router</a:t>
              </a:r>
            </a:p>
          </p:txBody>
        </p:sp>
        <p:pic>
          <p:nvPicPr>
            <p:cNvPr id="276" name="pasted-image.pd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16200000">
              <a:off x="74044" y="3210348"/>
              <a:ext cx="228477" cy="22847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280" name="Group 280"/>
          <p:cNvGrpSpPr/>
          <p:nvPr/>
        </p:nvGrpSpPr>
        <p:grpSpPr>
          <a:xfrm>
            <a:off x="4578355" y="1176748"/>
            <a:ext cx="2361552" cy="364248"/>
            <a:chOff x="0" y="0"/>
            <a:chExt cx="2361551" cy="364246"/>
          </a:xfrm>
        </p:grpSpPr>
        <p:sp>
          <p:nvSpPr>
            <p:cNvPr id="278" name="Shape 278"/>
            <p:cNvSpPr/>
            <p:nvPr/>
          </p:nvSpPr>
          <p:spPr>
            <a:xfrm>
              <a:off x="0" y="0"/>
              <a:ext cx="2361552" cy="364247"/>
            </a:xfrm>
            <a:prstGeom prst="roundRect">
              <a:avLst>
                <a:gd name="adj" fmla="val 13858"/>
              </a:avLst>
            </a:prstGeom>
            <a:solidFill>
              <a:srgbClr val="29756E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</a:rPr>
                <a:t>        Cloud Controller</a:t>
              </a:r>
            </a:p>
          </p:txBody>
        </p:sp>
        <p:pic>
          <p:nvPicPr>
            <p:cNvPr id="279" name="pasted-image.pd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8592" y="45074"/>
              <a:ext cx="213189" cy="274099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283" name="Group 283"/>
          <p:cNvGrpSpPr/>
          <p:nvPr/>
        </p:nvGrpSpPr>
        <p:grpSpPr>
          <a:xfrm>
            <a:off x="1810704" y="3050448"/>
            <a:ext cx="1595448" cy="917754"/>
            <a:chOff x="0" y="0"/>
            <a:chExt cx="1595447" cy="917752"/>
          </a:xfrm>
        </p:grpSpPr>
        <p:sp>
          <p:nvSpPr>
            <p:cNvPr id="281" name="Shape 281"/>
            <p:cNvSpPr/>
            <p:nvPr/>
          </p:nvSpPr>
          <p:spPr>
            <a:xfrm>
              <a:off x="0" y="0"/>
              <a:ext cx="1595448" cy="917753"/>
            </a:xfrm>
            <a:prstGeom prst="roundRect">
              <a:avLst>
                <a:gd name="adj" fmla="val 5535"/>
              </a:avLst>
            </a:prstGeom>
            <a:solidFill>
              <a:srgbClr val="29756E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</a:rPr>
                <a:t>       DEA</a:t>
              </a:r>
            </a:p>
          </p:txBody>
        </p:sp>
        <p:pic>
          <p:nvPicPr>
            <p:cNvPr id="282" name="pasted-image.pd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8592" y="38100"/>
              <a:ext cx="241301" cy="228600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pic>
        <p:nvPicPr>
          <p:cNvPr id="284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03666" y="1226758"/>
            <a:ext cx="165101" cy="2413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7" name="Group 287"/>
          <p:cNvGrpSpPr/>
          <p:nvPr/>
        </p:nvGrpSpPr>
        <p:grpSpPr>
          <a:xfrm>
            <a:off x="3147603" y="1982795"/>
            <a:ext cx="2633632" cy="388404"/>
            <a:chOff x="0" y="0"/>
            <a:chExt cx="2633630" cy="388403"/>
          </a:xfrm>
        </p:grpSpPr>
        <p:sp>
          <p:nvSpPr>
            <p:cNvPr id="285" name="Shape 285"/>
            <p:cNvSpPr/>
            <p:nvPr/>
          </p:nvSpPr>
          <p:spPr>
            <a:xfrm>
              <a:off x="0" y="0"/>
              <a:ext cx="2633631" cy="388404"/>
            </a:xfrm>
            <a:prstGeom prst="roundRect">
              <a:avLst>
                <a:gd name="adj" fmla="val 13079"/>
              </a:avLst>
            </a:prstGeom>
            <a:solidFill>
              <a:srgbClr val="29756E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</a:rPr>
                <a:t>        Messaging (NATS)</a:t>
              </a:r>
            </a:p>
          </p:txBody>
        </p:sp>
        <p:pic>
          <p:nvPicPr>
            <p:cNvPr id="286" name="pasted-image.pd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2694" y="86251"/>
              <a:ext cx="266701" cy="215901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290" name="Group 290"/>
          <p:cNvGrpSpPr/>
          <p:nvPr/>
        </p:nvGrpSpPr>
        <p:grpSpPr>
          <a:xfrm>
            <a:off x="3655643" y="3050448"/>
            <a:ext cx="1595448" cy="917754"/>
            <a:chOff x="0" y="0"/>
            <a:chExt cx="1595447" cy="917752"/>
          </a:xfrm>
        </p:grpSpPr>
        <p:sp>
          <p:nvSpPr>
            <p:cNvPr id="288" name="Shape 288"/>
            <p:cNvSpPr/>
            <p:nvPr/>
          </p:nvSpPr>
          <p:spPr>
            <a:xfrm>
              <a:off x="0" y="0"/>
              <a:ext cx="1595448" cy="917753"/>
            </a:xfrm>
            <a:prstGeom prst="roundRect">
              <a:avLst>
                <a:gd name="adj" fmla="val 5535"/>
              </a:avLst>
            </a:prstGeom>
            <a:solidFill>
              <a:srgbClr val="29756E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</a:rPr>
                <a:t>       DEA</a:t>
              </a:r>
            </a:p>
          </p:txBody>
        </p:sp>
        <p:pic>
          <p:nvPicPr>
            <p:cNvPr id="289" name="pasted-image.pd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8592" y="38100"/>
              <a:ext cx="241301" cy="228600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293" name="Group 293"/>
          <p:cNvGrpSpPr/>
          <p:nvPr/>
        </p:nvGrpSpPr>
        <p:grpSpPr>
          <a:xfrm>
            <a:off x="5509559" y="3050448"/>
            <a:ext cx="1595448" cy="917754"/>
            <a:chOff x="0" y="0"/>
            <a:chExt cx="1595447" cy="917752"/>
          </a:xfrm>
        </p:grpSpPr>
        <p:sp>
          <p:nvSpPr>
            <p:cNvPr id="291" name="Shape 291"/>
            <p:cNvSpPr/>
            <p:nvPr/>
          </p:nvSpPr>
          <p:spPr>
            <a:xfrm>
              <a:off x="0" y="0"/>
              <a:ext cx="1595448" cy="917753"/>
            </a:xfrm>
            <a:prstGeom prst="roundRect">
              <a:avLst>
                <a:gd name="adj" fmla="val 5535"/>
              </a:avLst>
            </a:prstGeom>
            <a:solidFill>
              <a:srgbClr val="29756E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</a:rPr>
                <a:t>       DEA</a:t>
              </a:r>
            </a:p>
          </p:txBody>
        </p:sp>
        <p:pic>
          <p:nvPicPr>
            <p:cNvPr id="292" name="pasted-image.pd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8592" y="38100"/>
              <a:ext cx="241301" cy="228600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sp>
        <p:nvSpPr>
          <p:cNvPr id="294" name="Shape 294"/>
          <p:cNvSpPr/>
          <p:nvPr/>
        </p:nvSpPr>
        <p:spPr>
          <a:xfrm>
            <a:off x="1106516" y="698628"/>
            <a:ext cx="7874258" cy="3746244"/>
          </a:xfrm>
          <a:prstGeom prst="roundRect">
            <a:avLst>
              <a:gd name="adj" fmla="val 1356"/>
            </a:avLst>
          </a:prstGeom>
          <a:ln w="25400">
            <a:solidFill>
              <a:srgbClr val="29756E"/>
            </a:solidFill>
            <a:round/>
          </a:ln>
        </p:spPr>
        <p:txBody>
          <a:bodyPr lIns="0" tIns="0" rIns="0" bIns="0" anchor="ctr"/>
          <a:lstStyle/>
          <a:p>
            <a:pPr lvl="0"/>
          </a:p>
        </p:txBody>
      </p:sp>
      <p:pic>
        <p:nvPicPr>
          <p:cNvPr id="295" name="droppedImage.png"/>
          <p:cNvPicPr/>
          <p:nvPr/>
        </p:nvPicPr>
        <p:blipFill>
          <a:blip r:embed="rId7">
            <a:extLst/>
          </a:blip>
          <a:srcRect l="3267" t="13725" r="13071" b="40958"/>
          <a:stretch>
            <a:fillRect/>
          </a:stretch>
        </p:blipFill>
        <p:spPr>
          <a:xfrm>
            <a:off x="7369380" y="3314320"/>
            <a:ext cx="1435528" cy="777578"/>
          </a:xfrm>
          <a:prstGeom prst="rect">
            <a:avLst/>
          </a:prstGeom>
          <a:ln w="3175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296" name="Shape 296"/>
          <p:cNvSpPr/>
          <p:nvPr/>
        </p:nvSpPr>
        <p:spPr>
          <a:xfrm>
            <a:off x="7710735" y="4023231"/>
            <a:ext cx="96619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rgbClr val="33928A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3928A"/>
                </a:solidFill>
                <a:uFill>
                  <a:solidFill>
                    <a:srgbClr val="4D4D4D"/>
                  </a:solidFill>
                </a:uFill>
              </a:rPr>
              <a:t>Runtime</a:t>
            </a:r>
          </a:p>
        </p:txBody>
      </p:sp>
      <p:sp>
        <p:nvSpPr>
          <p:cNvPr id="297" name="Shape 297"/>
          <p:cNvSpPr/>
          <p:nvPr/>
        </p:nvSpPr>
        <p:spPr>
          <a:xfrm rot="18900000">
            <a:off x="3996780" y="1274918"/>
            <a:ext cx="190952" cy="190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945"/>
                </a:moveTo>
                <a:cubicBezTo>
                  <a:pt x="0" y="8165"/>
                  <a:pt x="3875" y="4290"/>
                  <a:pt x="8655" y="4290"/>
                </a:cubicBezTo>
                <a:cubicBezTo>
                  <a:pt x="12970" y="4290"/>
                  <a:pt x="17285" y="2860"/>
                  <a:pt x="21600" y="0"/>
                </a:cubicBezTo>
                <a:cubicBezTo>
                  <a:pt x="18740" y="4315"/>
                  <a:pt x="17310" y="8630"/>
                  <a:pt x="17310" y="12945"/>
                </a:cubicBezTo>
                <a:cubicBezTo>
                  <a:pt x="17310" y="17725"/>
                  <a:pt x="13435" y="21600"/>
                  <a:pt x="8655" y="21600"/>
                </a:cubicBezTo>
                <a:cubicBezTo>
                  <a:pt x="3875" y="21600"/>
                  <a:pt x="0" y="17725"/>
                  <a:pt x="0" y="1294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</a:p>
        </p:txBody>
      </p:sp>
      <p:sp>
        <p:nvSpPr>
          <p:cNvPr id="298" name="Shape 298"/>
          <p:cNvSpPr/>
          <p:nvPr/>
        </p:nvSpPr>
        <p:spPr>
          <a:xfrm rot="18900000">
            <a:off x="3997401" y="1279005"/>
            <a:ext cx="190952" cy="190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945"/>
                </a:moveTo>
                <a:cubicBezTo>
                  <a:pt x="0" y="8165"/>
                  <a:pt x="3875" y="4290"/>
                  <a:pt x="8655" y="4290"/>
                </a:cubicBezTo>
                <a:cubicBezTo>
                  <a:pt x="12970" y="4290"/>
                  <a:pt x="17285" y="2860"/>
                  <a:pt x="21600" y="0"/>
                </a:cubicBezTo>
                <a:cubicBezTo>
                  <a:pt x="18740" y="4315"/>
                  <a:pt x="17310" y="8630"/>
                  <a:pt x="17310" y="12945"/>
                </a:cubicBezTo>
                <a:cubicBezTo>
                  <a:pt x="17310" y="17725"/>
                  <a:pt x="13435" y="21600"/>
                  <a:pt x="8655" y="21600"/>
                </a:cubicBezTo>
                <a:cubicBezTo>
                  <a:pt x="3875" y="21600"/>
                  <a:pt x="0" y="17725"/>
                  <a:pt x="0" y="1294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</a:p>
        </p:txBody>
      </p:sp>
      <p:sp>
        <p:nvSpPr>
          <p:cNvPr id="315" name="Shape 315"/>
          <p:cNvSpPr/>
          <p:nvPr/>
        </p:nvSpPr>
        <p:spPr>
          <a:xfrm>
            <a:off x="4328233" y="1352590"/>
            <a:ext cx="250123" cy="1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19050">
            <a:solidFill>
              <a:srgbClr val="66ADA7"/>
            </a:solidFill>
            <a:tailEnd type="triangle"/>
          </a:ln>
        </p:spPr>
        <p:txBody>
          <a:bodyPr/>
          <a:lstStyle/>
          <a:p>
            <a:pPr lvl="0"/>
          </a:p>
        </p:txBody>
      </p:sp>
      <p:sp>
        <p:nvSpPr>
          <p:cNvPr id="316" name="Shape 316"/>
          <p:cNvSpPr/>
          <p:nvPr/>
        </p:nvSpPr>
        <p:spPr>
          <a:xfrm>
            <a:off x="4793175" y="1540246"/>
            <a:ext cx="139523" cy="4328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19050">
            <a:solidFill>
              <a:srgbClr val="66ADA7"/>
            </a:solidFill>
            <a:tailEnd type="triangle"/>
          </a:ln>
        </p:spPr>
        <p:txBody>
          <a:bodyPr/>
          <a:lstStyle/>
          <a:p>
            <a:pPr lvl="0"/>
          </a:p>
        </p:txBody>
      </p:sp>
      <p:sp>
        <p:nvSpPr>
          <p:cNvPr id="301" name="Shape 301"/>
          <p:cNvSpPr/>
          <p:nvPr/>
        </p:nvSpPr>
        <p:spPr>
          <a:xfrm flipH="1">
            <a:off x="2608427" y="2382843"/>
            <a:ext cx="640524" cy="667606"/>
          </a:xfrm>
          <a:prstGeom prst="line">
            <a:avLst/>
          </a:prstGeom>
          <a:ln w="19050">
            <a:solidFill>
              <a:srgbClr val="66ADA7"/>
            </a:solidFill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302" name="Shape 302"/>
          <p:cNvSpPr/>
          <p:nvPr/>
        </p:nvSpPr>
        <p:spPr>
          <a:xfrm flipV="1">
            <a:off x="2764155" y="2383899"/>
            <a:ext cx="641997" cy="667606"/>
          </a:xfrm>
          <a:prstGeom prst="line">
            <a:avLst/>
          </a:prstGeom>
          <a:ln w="19050">
            <a:solidFill>
              <a:srgbClr val="66ADA7"/>
            </a:solidFill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303" name="Shape 303"/>
          <p:cNvSpPr/>
          <p:nvPr/>
        </p:nvSpPr>
        <p:spPr>
          <a:xfrm flipH="1" flipV="1">
            <a:off x="1561212" y="2151660"/>
            <a:ext cx="1586392" cy="1"/>
          </a:xfrm>
          <a:prstGeom prst="line">
            <a:avLst/>
          </a:prstGeom>
          <a:ln w="19050">
            <a:solidFill>
              <a:srgbClr val="66ADA7"/>
            </a:solidFill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304" name="Shape 304"/>
          <p:cNvSpPr/>
          <p:nvPr/>
        </p:nvSpPr>
        <p:spPr>
          <a:xfrm rot="5400000">
            <a:off x="2406442" y="3116755"/>
            <a:ext cx="382604" cy="9786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80" y="2320"/>
                </a:moveTo>
                <a:lnTo>
                  <a:pt x="20220" y="2320"/>
                </a:lnTo>
                <a:lnTo>
                  <a:pt x="20220" y="717"/>
                </a:lnTo>
                <a:lnTo>
                  <a:pt x="1380" y="717"/>
                </a:lnTo>
                <a:close/>
                <a:moveTo>
                  <a:pt x="1380" y="4641"/>
                </a:moveTo>
                <a:lnTo>
                  <a:pt x="20220" y="4641"/>
                </a:lnTo>
                <a:lnTo>
                  <a:pt x="20220" y="3037"/>
                </a:lnTo>
                <a:lnTo>
                  <a:pt x="1380" y="3037"/>
                </a:lnTo>
                <a:close/>
                <a:moveTo>
                  <a:pt x="1380" y="6961"/>
                </a:moveTo>
                <a:lnTo>
                  <a:pt x="20220" y="6961"/>
                </a:lnTo>
                <a:lnTo>
                  <a:pt x="20220" y="5358"/>
                </a:lnTo>
                <a:lnTo>
                  <a:pt x="1380" y="5358"/>
                </a:lnTo>
                <a:close/>
                <a:moveTo>
                  <a:pt x="1380" y="9281"/>
                </a:moveTo>
                <a:lnTo>
                  <a:pt x="20220" y="9281"/>
                </a:lnTo>
                <a:lnTo>
                  <a:pt x="20220" y="7678"/>
                </a:lnTo>
                <a:lnTo>
                  <a:pt x="1380" y="7678"/>
                </a:lnTo>
                <a:close/>
                <a:moveTo>
                  <a:pt x="1380" y="11602"/>
                </a:moveTo>
                <a:lnTo>
                  <a:pt x="20220" y="11602"/>
                </a:lnTo>
                <a:lnTo>
                  <a:pt x="20220" y="9998"/>
                </a:lnTo>
                <a:lnTo>
                  <a:pt x="1380" y="9998"/>
                </a:lnTo>
                <a:close/>
                <a:moveTo>
                  <a:pt x="1380" y="13922"/>
                </a:moveTo>
                <a:lnTo>
                  <a:pt x="20220" y="13922"/>
                </a:lnTo>
                <a:lnTo>
                  <a:pt x="20220" y="12319"/>
                </a:lnTo>
                <a:lnTo>
                  <a:pt x="1380" y="12319"/>
                </a:lnTo>
                <a:close/>
                <a:moveTo>
                  <a:pt x="1380" y="16242"/>
                </a:moveTo>
                <a:lnTo>
                  <a:pt x="20220" y="16242"/>
                </a:lnTo>
                <a:lnTo>
                  <a:pt x="20220" y="14639"/>
                </a:lnTo>
                <a:lnTo>
                  <a:pt x="1380" y="14639"/>
                </a:lnTo>
                <a:close/>
                <a:moveTo>
                  <a:pt x="1380" y="18562"/>
                </a:moveTo>
                <a:lnTo>
                  <a:pt x="20220" y="18562"/>
                </a:lnTo>
                <a:lnTo>
                  <a:pt x="20220" y="16959"/>
                </a:lnTo>
                <a:lnTo>
                  <a:pt x="1380" y="16959"/>
                </a:lnTo>
                <a:close/>
                <a:moveTo>
                  <a:pt x="1380" y="20883"/>
                </a:moveTo>
                <a:lnTo>
                  <a:pt x="20220" y="20883"/>
                </a:lnTo>
                <a:lnTo>
                  <a:pt x="20220" y="19280"/>
                </a:lnTo>
                <a:lnTo>
                  <a:pt x="1380" y="19280"/>
                </a:lnTo>
                <a:close/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20565" y="21600"/>
                </a:lnTo>
                <a:lnTo>
                  <a:pt x="20565" y="21600"/>
                </a:lnTo>
                <a:lnTo>
                  <a:pt x="345" y="21600"/>
                </a:lnTo>
                <a:lnTo>
                  <a:pt x="345" y="2160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</a:p>
        </p:txBody>
      </p:sp>
      <p:sp>
        <p:nvSpPr>
          <p:cNvPr id="305" name="Shape 305"/>
          <p:cNvSpPr/>
          <p:nvPr/>
        </p:nvSpPr>
        <p:spPr>
          <a:xfrm>
            <a:off x="2930998" y="3485772"/>
            <a:ext cx="177449" cy="2266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10615"/>
                </a:moveTo>
                <a:cubicBezTo>
                  <a:pt x="9309" y="10615"/>
                  <a:pt x="8100" y="11561"/>
                  <a:pt x="8100" y="12728"/>
                </a:cubicBezTo>
                <a:cubicBezTo>
                  <a:pt x="8100" y="13666"/>
                  <a:pt x="8879" y="14461"/>
                  <a:pt x="9969" y="14711"/>
                </a:cubicBezTo>
                <a:lnTo>
                  <a:pt x="9969" y="18845"/>
                </a:lnTo>
                <a:cubicBezTo>
                  <a:pt x="9969" y="19205"/>
                  <a:pt x="10341" y="19496"/>
                  <a:pt x="10800" y="19496"/>
                </a:cubicBezTo>
                <a:cubicBezTo>
                  <a:pt x="11259" y="19496"/>
                  <a:pt x="11631" y="19205"/>
                  <a:pt x="11631" y="18845"/>
                </a:cubicBezTo>
                <a:lnTo>
                  <a:pt x="11631" y="14711"/>
                </a:lnTo>
                <a:cubicBezTo>
                  <a:pt x="12721" y="14461"/>
                  <a:pt x="13500" y="13666"/>
                  <a:pt x="13500" y="12728"/>
                </a:cubicBezTo>
                <a:cubicBezTo>
                  <a:pt x="13500" y="11561"/>
                  <a:pt x="12291" y="10615"/>
                  <a:pt x="10800" y="10615"/>
                </a:cubicBezTo>
                <a:close/>
                <a:moveTo>
                  <a:pt x="10800" y="2911"/>
                </a:moveTo>
                <a:cubicBezTo>
                  <a:pt x="8542" y="2911"/>
                  <a:pt x="6712" y="4344"/>
                  <a:pt x="6712" y="6111"/>
                </a:cubicBezTo>
                <a:lnTo>
                  <a:pt x="6712" y="6111"/>
                </a:lnTo>
                <a:lnTo>
                  <a:pt x="6706" y="6111"/>
                </a:lnTo>
                <a:lnTo>
                  <a:pt x="6706" y="9188"/>
                </a:lnTo>
                <a:lnTo>
                  <a:pt x="14894" y="9188"/>
                </a:lnTo>
                <a:lnTo>
                  <a:pt x="14894" y="6111"/>
                </a:lnTo>
                <a:lnTo>
                  <a:pt x="14888" y="6111"/>
                </a:lnTo>
                <a:cubicBezTo>
                  <a:pt x="14888" y="6111"/>
                  <a:pt x="14888" y="6111"/>
                  <a:pt x="14888" y="6111"/>
                </a:cubicBezTo>
                <a:cubicBezTo>
                  <a:pt x="14888" y="4344"/>
                  <a:pt x="13058" y="2911"/>
                  <a:pt x="10800" y="2911"/>
                </a:cubicBezTo>
                <a:close/>
                <a:moveTo>
                  <a:pt x="10800" y="0"/>
                </a:moveTo>
                <a:cubicBezTo>
                  <a:pt x="14973" y="0"/>
                  <a:pt x="18355" y="2648"/>
                  <a:pt x="18355" y="5915"/>
                </a:cubicBezTo>
                <a:lnTo>
                  <a:pt x="18355" y="9188"/>
                </a:lnTo>
                <a:lnTo>
                  <a:pt x="18958" y="9188"/>
                </a:lnTo>
                <a:cubicBezTo>
                  <a:pt x="20417" y="9188"/>
                  <a:pt x="21600" y="10114"/>
                  <a:pt x="21600" y="11257"/>
                </a:cubicBezTo>
                <a:lnTo>
                  <a:pt x="21600" y="19531"/>
                </a:lnTo>
                <a:cubicBezTo>
                  <a:pt x="21600" y="20674"/>
                  <a:pt x="20417" y="21600"/>
                  <a:pt x="18958" y="21600"/>
                </a:cubicBezTo>
                <a:lnTo>
                  <a:pt x="2642" y="21600"/>
                </a:lnTo>
                <a:cubicBezTo>
                  <a:pt x="1183" y="21600"/>
                  <a:pt x="0" y="20674"/>
                  <a:pt x="0" y="19531"/>
                </a:cubicBezTo>
                <a:lnTo>
                  <a:pt x="0" y="11257"/>
                </a:lnTo>
                <a:cubicBezTo>
                  <a:pt x="0" y="10114"/>
                  <a:pt x="1183" y="9188"/>
                  <a:pt x="2642" y="9188"/>
                </a:cubicBezTo>
                <a:lnTo>
                  <a:pt x="3245" y="9188"/>
                </a:lnTo>
                <a:lnTo>
                  <a:pt x="3245" y="5915"/>
                </a:lnTo>
                <a:cubicBezTo>
                  <a:pt x="3245" y="2648"/>
                  <a:pt x="6627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</a:p>
        </p:txBody>
      </p:sp>
      <p:grpSp>
        <p:nvGrpSpPr>
          <p:cNvPr id="308" name="Group 308"/>
          <p:cNvGrpSpPr/>
          <p:nvPr/>
        </p:nvGrpSpPr>
        <p:grpSpPr>
          <a:xfrm>
            <a:off x="150526" y="1952936"/>
            <a:ext cx="1038663" cy="776288"/>
            <a:chOff x="0" y="0"/>
            <a:chExt cx="1038662" cy="776287"/>
          </a:xfrm>
        </p:grpSpPr>
        <p:sp>
          <p:nvSpPr>
            <p:cNvPr id="306" name="Shape 306"/>
            <p:cNvSpPr/>
            <p:nvPr/>
          </p:nvSpPr>
          <p:spPr>
            <a:xfrm>
              <a:off x="0" y="0"/>
              <a:ext cx="1038662" cy="776288"/>
            </a:xfrm>
            <a:prstGeom prst="rightArrow">
              <a:avLst>
                <a:gd name="adj1" fmla="val 72086"/>
                <a:gd name="adj2" fmla="val 41820"/>
              </a:avLst>
            </a:prstGeom>
            <a:solidFill>
              <a:srgbClr val="33928A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>
                  <a:solidFill>
                    <a:srgbClr val="FFFFFF"/>
                  </a:solidFill>
                  <a:uFillTx/>
                </a:defRPr>
              </a:pPr>
            </a:p>
          </p:txBody>
        </p:sp>
        <p:sp>
          <p:nvSpPr>
            <p:cNvPr id="307" name="Shape 307"/>
            <p:cNvSpPr/>
            <p:nvPr/>
          </p:nvSpPr>
          <p:spPr>
            <a:xfrm>
              <a:off x="-1" y="142131"/>
              <a:ext cx="804642" cy="4920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uFillTx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FFFFFF"/>
                  </a:solidFill>
                </a:rPr>
                <a:t>Access App</a:t>
              </a:r>
            </a:p>
          </p:txBody>
        </p:sp>
      </p:grpSp>
      <p:sp>
        <p:nvSpPr>
          <p:cNvPr id="317" name="Shape 317"/>
          <p:cNvSpPr/>
          <p:nvPr/>
        </p:nvSpPr>
        <p:spPr>
          <a:xfrm>
            <a:off x="787370" y="2620876"/>
            <a:ext cx="1321017" cy="1040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171" y="13954"/>
                  <a:pt x="12371" y="21154"/>
                  <a:pt x="21600" y="21600"/>
                </a:cubicBezTo>
              </a:path>
            </a:pathLst>
          </a:custGeom>
          <a:ln w="19050">
            <a:solidFill>
              <a:srgbClr val="A7A7A7"/>
            </a:solidFill>
            <a:tailEnd type="triangle"/>
          </a:ln>
        </p:spPr>
        <p:txBody>
          <a:bodyPr/>
          <a:lstStyle/>
          <a:p>
            <a:pPr lvl="0"/>
          </a:p>
        </p:txBody>
      </p:sp>
      <p:sp>
        <p:nvSpPr>
          <p:cNvPr id="310" name="Shape 310"/>
          <p:cNvSpPr/>
          <p:nvPr/>
        </p:nvSpPr>
        <p:spPr>
          <a:xfrm rot="5400000">
            <a:off x="4263311" y="3119211"/>
            <a:ext cx="382604" cy="9786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80" y="2320"/>
                </a:moveTo>
                <a:lnTo>
                  <a:pt x="20220" y="2320"/>
                </a:lnTo>
                <a:lnTo>
                  <a:pt x="20220" y="717"/>
                </a:lnTo>
                <a:lnTo>
                  <a:pt x="1380" y="717"/>
                </a:lnTo>
                <a:close/>
                <a:moveTo>
                  <a:pt x="1380" y="4641"/>
                </a:moveTo>
                <a:lnTo>
                  <a:pt x="20220" y="4641"/>
                </a:lnTo>
                <a:lnTo>
                  <a:pt x="20220" y="3037"/>
                </a:lnTo>
                <a:lnTo>
                  <a:pt x="1380" y="3037"/>
                </a:lnTo>
                <a:close/>
                <a:moveTo>
                  <a:pt x="1380" y="6961"/>
                </a:moveTo>
                <a:lnTo>
                  <a:pt x="20220" y="6961"/>
                </a:lnTo>
                <a:lnTo>
                  <a:pt x="20220" y="5358"/>
                </a:lnTo>
                <a:lnTo>
                  <a:pt x="1380" y="5358"/>
                </a:lnTo>
                <a:close/>
                <a:moveTo>
                  <a:pt x="1380" y="9281"/>
                </a:moveTo>
                <a:lnTo>
                  <a:pt x="20220" y="9281"/>
                </a:lnTo>
                <a:lnTo>
                  <a:pt x="20220" y="7678"/>
                </a:lnTo>
                <a:lnTo>
                  <a:pt x="1380" y="7678"/>
                </a:lnTo>
                <a:close/>
                <a:moveTo>
                  <a:pt x="1380" y="11602"/>
                </a:moveTo>
                <a:lnTo>
                  <a:pt x="20220" y="11602"/>
                </a:lnTo>
                <a:lnTo>
                  <a:pt x="20220" y="9998"/>
                </a:lnTo>
                <a:lnTo>
                  <a:pt x="1380" y="9998"/>
                </a:lnTo>
                <a:close/>
                <a:moveTo>
                  <a:pt x="1380" y="13922"/>
                </a:moveTo>
                <a:lnTo>
                  <a:pt x="20220" y="13922"/>
                </a:lnTo>
                <a:lnTo>
                  <a:pt x="20220" y="12319"/>
                </a:lnTo>
                <a:lnTo>
                  <a:pt x="1380" y="12319"/>
                </a:lnTo>
                <a:close/>
                <a:moveTo>
                  <a:pt x="1380" y="16242"/>
                </a:moveTo>
                <a:lnTo>
                  <a:pt x="20220" y="16242"/>
                </a:lnTo>
                <a:lnTo>
                  <a:pt x="20220" y="14639"/>
                </a:lnTo>
                <a:lnTo>
                  <a:pt x="1380" y="14639"/>
                </a:lnTo>
                <a:close/>
                <a:moveTo>
                  <a:pt x="1380" y="18562"/>
                </a:moveTo>
                <a:lnTo>
                  <a:pt x="20220" y="18562"/>
                </a:lnTo>
                <a:lnTo>
                  <a:pt x="20220" y="16959"/>
                </a:lnTo>
                <a:lnTo>
                  <a:pt x="1380" y="16959"/>
                </a:lnTo>
                <a:close/>
                <a:moveTo>
                  <a:pt x="1380" y="20883"/>
                </a:moveTo>
                <a:lnTo>
                  <a:pt x="20220" y="20883"/>
                </a:lnTo>
                <a:lnTo>
                  <a:pt x="20220" y="19280"/>
                </a:lnTo>
                <a:lnTo>
                  <a:pt x="1380" y="19280"/>
                </a:lnTo>
                <a:close/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20565" y="21600"/>
                </a:lnTo>
                <a:lnTo>
                  <a:pt x="20565" y="21600"/>
                </a:lnTo>
                <a:lnTo>
                  <a:pt x="345" y="21600"/>
                </a:lnTo>
                <a:lnTo>
                  <a:pt x="345" y="2160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</a:p>
        </p:txBody>
      </p:sp>
      <p:sp>
        <p:nvSpPr>
          <p:cNvPr id="311" name="Shape 311"/>
          <p:cNvSpPr/>
          <p:nvPr/>
        </p:nvSpPr>
        <p:spPr>
          <a:xfrm>
            <a:off x="4787867" y="3488228"/>
            <a:ext cx="177449" cy="2266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10615"/>
                </a:moveTo>
                <a:cubicBezTo>
                  <a:pt x="9309" y="10615"/>
                  <a:pt x="8100" y="11561"/>
                  <a:pt x="8100" y="12728"/>
                </a:cubicBezTo>
                <a:cubicBezTo>
                  <a:pt x="8100" y="13666"/>
                  <a:pt x="8879" y="14461"/>
                  <a:pt x="9969" y="14711"/>
                </a:cubicBezTo>
                <a:lnTo>
                  <a:pt x="9969" y="18845"/>
                </a:lnTo>
                <a:cubicBezTo>
                  <a:pt x="9969" y="19205"/>
                  <a:pt x="10341" y="19496"/>
                  <a:pt x="10800" y="19496"/>
                </a:cubicBezTo>
                <a:cubicBezTo>
                  <a:pt x="11259" y="19496"/>
                  <a:pt x="11631" y="19205"/>
                  <a:pt x="11631" y="18845"/>
                </a:cubicBezTo>
                <a:lnTo>
                  <a:pt x="11631" y="14711"/>
                </a:lnTo>
                <a:cubicBezTo>
                  <a:pt x="12721" y="14461"/>
                  <a:pt x="13500" y="13666"/>
                  <a:pt x="13500" y="12728"/>
                </a:cubicBezTo>
                <a:cubicBezTo>
                  <a:pt x="13500" y="11561"/>
                  <a:pt x="12291" y="10615"/>
                  <a:pt x="10800" y="10615"/>
                </a:cubicBezTo>
                <a:close/>
                <a:moveTo>
                  <a:pt x="10800" y="2911"/>
                </a:moveTo>
                <a:cubicBezTo>
                  <a:pt x="8542" y="2911"/>
                  <a:pt x="6712" y="4344"/>
                  <a:pt x="6712" y="6111"/>
                </a:cubicBezTo>
                <a:lnTo>
                  <a:pt x="6712" y="6111"/>
                </a:lnTo>
                <a:lnTo>
                  <a:pt x="6706" y="6111"/>
                </a:lnTo>
                <a:lnTo>
                  <a:pt x="6706" y="9188"/>
                </a:lnTo>
                <a:lnTo>
                  <a:pt x="14894" y="9188"/>
                </a:lnTo>
                <a:lnTo>
                  <a:pt x="14894" y="6111"/>
                </a:lnTo>
                <a:lnTo>
                  <a:pt x="14888" y="6111"/>
                </a:lnTo>
                <a:cubicBezTo>
                  <a:pt x="14888" y="6111"/>
                  <a:pt x="14888" y="6111"/>
                  <a:pt x="14888" y="6111"/>
                </a:cubicBezTo>
                <a:cubicBezTo>
                  <a:pt x="14888" y="4344"/>
                  <a:pt x="13058" y="2911"/>
                  <a:pt x="10800" y="2911"/>
                </a:cubicBezTo>
                <a:close/>
                <a:moveTo>
                  <a:pt x="10800" y="0"/>
                </a:moveTo>
                <a:cubicBezTo>
                  <a:pt x="14973" y="0"/>
                  <a:pt x="18355" y="2648"/>
                  <a:pt x="18355" y="5915"/>
                </a:cubicBezTo>
                <a:lnTo>
                  <a:pt x="18355" y="9188"/>
                </a:lnTo>
                <a:lnTo>
                  <a:pt x="18958" y="9188"/>
                </a:lnTo>
                <a:cubicBezTo>
                  <a:pt x="20417" y="9188"/>
                  <a:pt x="21600" y="10114"/>
                  <a:pt x="21600" y="11257"/>
                </a:cubicBezTo>
                <a:lnTo>
                  <a:pt x="21600" y="19531"/>
                </a:lnTo>
                <a:cubicBezTo>
                  <a:pt x="21600" y="20674"/>
                  <a:pt x="20417" y="21600"/>
                  <a:pt x="18958" y="21600"/>
                </a:cubicBezTo>
                <a:lnTo>
                  <a:pt x="2642" y="21600"/>
                </a:lnTo>
                <a:cubicBezTo>
                  <a:pt x="1183" y="21600"/>
                  <a:pt x="0" y="20674"/>
                  <a:pt x="0" y="19531"/>
                </a:cubicBezTo>
                <a:lnTo>
                  <a:pt x="0" y="11257"/>
                </a:lnTo>
                <a:cubicBezTo>
                  <a:pt x="0" y="10114"/>
                  <a:pt x="1183" y="9188"/>
                  <a:pt x="2642" y="9188"/>
                </a:cubicBezTo>
                <a:lnTo>
                  <a:pt x="3245" y="9188"/>
                </a:lnTo>
                <a:lnTo>
                  <a:pt x="3245" y="5915"/>
                </a:lnTo>
                <a:cubicBezTo>
                  <a:pt x="3245" y="2648"/>
                  <a:pt x="6627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</a:p>
        </p:txBody>
      </p:sp>
      <p:sp>
        <p:nvSpPr>
          <p:cNvPr id="312" name="Shape 312"/>
          <p:cNvSpPr/>
          <p:nvPr/>
        </p:nvSpPr>
        <p:spPr>
          <a:xfrm flipH="1" flipV="1">
            <a:off x="1566493" y="2018291"/>
            <a:ext cx="1575830" cy="1"/>
          </a:xfrm>
          <a:prstGeom prst="line">
            <a:avLst/>
          </a:prstGeom>
          <a:ln w="19050">
            <a:solidFill>
              <a:srgbClr val="66ADA7"/>
            </a:solidFill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318" name="Shape 318"/>
          <p:cNvSpPr/>
          <p:nvPr/>
        </p:nvSpPr>
        <p:spPr>
          <a:xfrm>
            <a:off x="4457173" y="2371336"/>
            <a:ext cx="5634" cy="6791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19050">
            <a:solidFill>
              <a:srgbClr val="66ADA7"/>
            </a:solidFill>
            <a:tailEnd type="triangle"/>
          </a:ln>
        </p:spPr>
        <p:txBody>
          <a:bodyPr/>
          <a:lstStyle/>
          <a:p>
            <a:pPr lvl="0"/>
          </a:p>
        </p:txBody>
      </p:sp>
      <p:sp>
        <p:nvSpPr>
          <p:cNvPr id="314" name="Shape 314"/>
          <p:cNvSpPr/>
          <p:nvPr>
            <p:ph type="title" idx="4294967295"/>
          </p:nvPr>
        </p:nvSpPr>
        <p:spPr>
          <a:xfrm>
            <a:off x="231245" y="131534"/>
            <a:ext cx="8410576" cy="46037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6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6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</a:rPr>
              <a:t>Application containers and scaling</a:t>
            </a:r>
          </a:p>
        </p:txBody>
      </p:sp>
    </p:spTree>
  </p:cSld>
  <p:clrMapOvr>
    <a:masterClrMapping/>
  </p:clrMapOvr>
  <p:transition spd="slow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1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2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nodeType="afterEffect" presetClass="entr" presetSubtype="0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6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nodeType="afterEffect" presetClass="entr" presetSubtype="0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presetClass="entr" presetSubtype="4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5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nodeType="afterEffect" presetClass="entr" presetSubtype="2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29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nodeType="clickEffect" presetClass="entr" presetSubtype="8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4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nodeType="afterEffect" presetClass="entr" presetSubtype="8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8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presetClass="exit" presetSubtype="0" presetID="10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42" dur="500" fill="hold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nodeType="afterEffect" presetClass="entr" presetSubtype="0" presetID="10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7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nodeType="afterEffect" presetClass="entr" presetSubtype="0" presetID="10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1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nodeType="afterEffect" presetClass="entr" presetSubtype="4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55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nodeType="afterEffect" presetClass="entr" presetSubtype="2" presetID="2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59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2" grpId="5"/>
      <p:bldP build="whole" bldLvl="1" animBg="1" rev="0" advAuto="0" spid="311" grpId="11"/>
      <p:bldP build="whole" bldLvl="1" animBg="1" rev="0" advAuto="0" spid="304" grpId="3"/>
      <p:bldP build="whole" bldLvl="1" animBg="1" rev="0" advAuto="0" spid="316" grpId="1"/>
      <p:bldP build="whole" bldLvl="1" animBg="1" rev="0" advAuto="0" spid="308" grpId="7"/>
      <p:bldP build="whole" bldLvl="1" animBg="1" rev="0" advAuto="0" spid="310" grpId="10"/>
      <p:bldP build="whole" bldLvl="1" animBg="1" rev="0" advAuto="0" spid="301" grpId="2"/>
      <p:bldP build="whole" bldLvl="1" animBg="1" rev="0" advAuto="0" spid="305" grpId="4"/>
      <p:bldP build="whole" bldLvl="1" animBg="1" rev="0" advAuto="0" spid="317" grpId="8"/>
      <p:bldP build="whole" bldLvl="1" animBg="1" rev="0" advAuto="0" spid="303" grpId="6"/>
      <p:bldP build="whole" bldLvl="1" animBg="1" rev="0" advAuto="0" spid="317" grpId="9"/>
      <p:bldP build="whole" bldLvl="1" animBg="1" rev="0" advAuto="0" spid="318" grpId="12"/>
      <p:bldP build="whole" bldLvl="1" animBg="1" rev="0" advAuto="0" spid="312" grpId="13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Shape 1354"/>
          <p:cNvSpPr/>
          <p:nvPr/>
        </p:nvSpPr>
        <p:spPr>
          <a:xfrm>
            <a:off x="5528863" y="916964"/>
            <a:ext cx="2428885" cy="3522898"/>
          </a:xfrm>
          <a:prstGeom prst="roundRect">
            <a:avLst>
              <a:gd name="adj" fmla="val 2091"/>
            </a:avLst>
          </a:prstGeom>
          <a:solidFill>
            <a:srgbClr val="A7A7A7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>
            <a:lvl1pPr algn="r">
              <a:defRPr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</a:t>
            </a:r>
          </a:p>
        </p:txBody>
      </p:sp>
      <p:sp>
        <p:nvSpPr>
          <p:cNvPr id="1355" name="Shape 135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</a:fld>
          </a:p>
        </p:txBody>
      </p:sp>
      <p:sp>
        <p:nvSpPr>
          <p:cNvPr id="1356" name="Shape 1356"/>
          <p:cNvSpPr/>
          <p:nvPr>
            <p:ph type="title" idx="4294967295"/>
          </p:nvPr>
        </p:nvSpPr>
        <p:spPr>
          <a:xfrm>
            <a:off x="392112" y="194276"/>
            <a:ext cx="8410576" cy="533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9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9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</a:rPr>
              <a:t>Platform VMs HA</a:t>
            </a:r>
          </a:p>
        </p:txBody>
      </p:sp>
      <p:sp>
        <p:nvSpPr>
          <p:cNvPr id="1357" name="Shape 1357"/>
          <p:cNvSpPr/>
          <p:nvPr/>
        </p:nvSpPr>
        <p:spPr>
          <a:xfrm>
            <a:off x="431093" y="929664"/>
            <a:ext cx="4928452" cy="3497498"/>
          </a:xfrm>
          <a:prstGeom prst="roundRect">
            <a:avLst>
              <a:gd name="adj" fmla="val 1452"/>
            </a:avLst>
          </a:prstGeom>
          <a:ln w="25400">
            <a:solidFill>
              <a:srgbClr val="29756E"/>
            </a:solidFill>
            <a:round/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1358" name="Shape 1358"/>
          <p:cNvSpPr/>
          <p:nvPr/>
        </p:nvSpPr>
        <p:spPr>
          <a:xfrm flipV="1">
            <a:off x="1867564" y="2305968"/>
            <a:ext cx="202249" cy="202249"/>
          </a:xfrm>
          <a:prstGeom prst="line">
            <a:avLst/>
          </a:prstGeom>
          <a:ln w="19050">
            <a:solidFill>
              <a:srgbClr val="535353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359" name="Shape 1359"/>
          <p:cNvSpPr/>
          <p:nvPr/>
        </p:nvSpPr>
        <p:spPr>
          <a:xfrm>
            <a:off x="1863275" y="1750507"/>
            <a:ext cx="193359" cy="193360"/>
          </a:xfrm>
          <a:prstGeom prst="line">
            <a:avLst/>
          </a:prstGeom>
          <a:ln w="19050">
            <a:solidFill>
              <a:srgbClr val="535353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360" name="Shape 1360"/>
          <p:cNvSpPr/>
          <p:nvPr/>
        </p:nvSpPr>
        <p:spPr>
          <a:xfrm>
            <a:off x="540052" y="2399372"/>
            <a:ext cx="1451971" cy="387175"/>
          </a:xfrm>
          <a:prstGeom prst="roundRect">
            <a:avLst>
              <a:gd name="adj" fmla="val 13038"/>
            </a:avLst>
          </a:prstGeom>
          <a:solidFill>
            <a:srgbClr val="545454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Blobstore</a:t>
            </a:r>
          </a:p>
        </p:txBody>
      </p:sp>
      <p:sp>
        <p:nvSpPr>
          <p:cNvPr id="1361" name="Shape 1361"/>
          <p:cNvSpPr/>
          <p:nvPr/>
        </p:nvSpPr>
        <p:spPr>
          <a:xfrm>
            <a:off x="589683" y="2485100"/>
            <a:ext cx="206830" cy="215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228"/>
                </a:moveTo>
                <a:cubicBezTo>
                  <a:pt x="0" y="13862"/>
                  <a:pt x="4835" y="15186"/>
                  <a:pt x="10800" y="15186"/>
                </a:cubicBezTo>
                <a:cubicBezTo>
                  <a:pt x="16765" y="15186"/>
                  <a:pt x="21600" y="13862"/>
                  <a:pt x="21600" y="12228"/>
                </a:cubicBezTo>
                <a:lnTo>
                  <a:pt x="21600" y="18660"/>
                </a:lnTo>
                <a:lnTo>
                  <a:pt x="21593" y="18660"/>
                </a:lnTo>
                <a:cubicBezTo>
                  <a:pt x="21563" y="20285"/>
                  <a:pt x="16742" y="21600"/>
                  <a:pt x="10800" y="21600"/>
                </a:cubicBezTo>
                <a:cubicBezTo>
                  <a:pt x="4858" y="21600"/>
                  <a:pt x="37" y="20285"/>
                  <a:pt x="7" y="18660"/>
                </a:cubicBezTo>
                <a:lnTo>
                  <a:pt x="0" y="18660"/>
                </a:lnTo>
                <a:lnTo>
                  <a:pt x="0" y="18641"/>
                </a:lnTo>
                <a:close/>
                <a:moveTo>
                  <a:pt x="0" y="4106"/>
                </a:moveTo>
                <a:cubicBezTo>
                  <a:pt x="0" y="5740"/>
                  <a:pt x="4835" y="7065"/>
                  <a:pt x="10800" y="7065"/>
                </a:cubicBezTo>
                <a:cubicBezTo>
                  <a:pt x="16765" y="7065"/>
                  <a:pt x="21600" y="5740"/>
                  <a:pt x="21600" y="4106"/>
                </a:cubicBezTo>
                <a:lnTo>
                  <a:pt x="21600" y="10538"/>
                </a:lnTo>
                <a:lnTo>
                  <a:pt x="21593" y="10538"/>
                </a:lnTo>
                <a:cubicBezTo>
                  <a:pt x="21563" y="12164"/>
                  <a:pt x="16742" y="13478"/>
                  <a:pt x="10800" y="13478"/>
                </a:cubicBezTo>
                <a:cubicBezTo>
                  <a:pt x="4858" y="13478"/>
                  <a:pt x="37" y="12164"/>
                  <a:pt x="7" y="10538"/>
                </a:cubicBezTo>
                <a:lnTo>
                  <a:pt x="0" y="10538"/>
                </a:lnTo>
                <a:lnTo>
                  <a:pt x="0" y="10520"/>
                </a:lnTo>
                <a:close/>
                <a:moveTo>
                  <a:pt x="10800" y="0"/>
                </a:moveTo>
                <a:cubicBezTo>
                  <a:pt x="16437" y="0"/>
                  <a:pt x="21006" y="1252"/>
                  <a:pt x="21006" y="2796"/>
                </a:cubicBezTo>
                <a:cubicBezTo>
                  <a:pt x="21006" y="4340"/>
                  <a:pt x="16437" y="5592"/>
                  <a:pt x="10800" y="5592"/>
                </a:cubicBezTo>
                <a:cubicBezTo>
                  <a:pt x="5163" y="5592"/>
                  <a:pt x="594" y="4340"/>
                  <a:pt x="594" y="2796"/>
                </a:cubicBezTo>
                <a:cubicBezTo>
                  <a:pt x="594" y="1252"/>
                  <a:pt x="5163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</a:p>
        </p:txBody>
      </p:sp>
      <p:sp>
        <p:nvSpPr>
          <p:cNvPr id="1362" name="Shape 1362"/>
          <p:cNvSpPr/>
          <p:nvPr/>
        </p:nvSpPr>
        <p:spPr>
          <a:xfrm>
            <a:off x="4625590" y="956502"/>
            <a:ext cx="701752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rgbClr val="535353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700">
                <a:solidFill>
                  <a:srgbClr val="535353"/>
                </a:solidFill>
                <a:uFill>
                  <a:solidFill>
                    <a:srgbClr val="4D4D4D"/>
                  </a:solidFill>
                </a:uFill>
              </a:rPr>
              <a:t>BOSH</a:t>
            </a:r>
          </a:p>
        </p:txBody>
      </p:sp>
      <p:sp>
        <p:nvSpPr>
          <p:cNvPr id="1363" name="Shape 1363"/>
          <p:cNvSpPr/>
          <p:nvPr/>
        </p:nvSpPr>
        <p:spPr>
          <a:xfrm>
            <a:off x="614214" y="3579604"/>
            <a:ext cx="1303646" cy="631429"/>
          </a:xfrm>
          <a:prstGeom prst="roundRect">
            <a:avLst>
              <a:gd name="adj" fmla="val 7994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  <a:latin typeface="Avenir Next"/>
                <a:ea typeface="Avenir Next"/>
                <a:cs typeface="Avenir Next"/>
                <a:sym typeface="Avenir Next"/>
              </a:rPr>
              <a:t>        Health </a:t>
            </a:r>
            <a:endParaRPr sz="1600">
              <a:solidFill>
                <a:srgbClr val="FFFFFF"/>
              </a:solidFill>
              <a:uFill>
                <a:solidFill>
                  <a:srgbClr val="4D4D4D"/>
                </a:solidFill>
              </a:uFill>
              <a:latin typeface="Avenir Next"/>
              <a:ea typeface="Avenir Next"/>
              <a:cs typeface="Avenir Next"/>
              <a:sym typeface="Avenir Next"/>
            </a:endParaRP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  <a:latin typeface="Avenir Next"/>
                <a:ea typeface="Avenir Next"/>
                <a:cs typeface="Avenir Next"/>
                <a:sym typeface="Avenir Next"/>
              </a:rPr>
              <a:t>        Monitor</a:t>
            </a:r>
          </a:p>
        </p:txBody>
      </p:sp>
      <p:pic>
        <p:nvPicPr>
          <p:cNvPr id="136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0981" y="3758781"/>
            <a:ext cx="241301" cy="227106"/>
          </a:xfrm>
          <a:prstGeom prst="rect">
            <a:avLst/>
          </a:prstGeom>
          <a:ln w="3175">
            <a:miter lim="400000"/>
          </a:ln>
        </p:spPr>
      </p:pic>
      <p:sp>
        <p:nvSpPr>
          <p:cNvPr id="1365" name="Shape 1365"/>
          <p:cNvSpPr/>
          <p:nvPr/>
        </p:nvSpPr>
        <p:spPr>
          <a:xfrm>
            <a:off x="540052" y="1508753"/>
            <a:ext cx="1451971" cy="387175"/>
          </a:xfrm>
          <a:prstGeom prst="roundRect">
            <a:avLst>
              <a:gd name="adj" fmla="val 13038"/>
            </a:avLst>
          </a:prstGeom>
          <a:solidFill>
            <a:srgbClr val="545454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DB</a:t>
            </a:r>
          </a:p>
        </p:txBody>
      </p:sp>
      <p:sp>
        <p:nvSpPr>
          <p:cNvPr id="1366" name="Shape 1366"/>
          <p:cNvSpPr/>
          <p:nvPr/>
        </p:nvSpPr>
        <p:spPr>
          <a:xfrm>
            <a:off x="589683" y="1568869"/>
            <a:ext cx="206830" cy="215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228"/>
                </a:moveTo>
                <a:cubicBezTo>
                  <a:pt x="0" y="13862"/>
                  <a:pt x="4835" y="15186"/>
                  <a:pt x="10800" y="15186"/>
                </a:cubicBezTo>
                <a:cubicBezTo>
                  <a:pt x="16765" y="15186"/>
                  <a:pt x="21600" y="13862"/>
                  <a:pt x="21600" y="12228"/>
                </a:cubicBezTo>
                <a:lnTo>
                  <a:pt x="21600" y="18660"/>
                </a:lnTo>
                <a:lnTo>
                  <a:pt x="21593" y="18660"/>
                </a:lnTo>
                <a:cubicBezTo>
                  <a:pt x="21563" y="20285"/>
                  <a:pt x="16742" y="21600"/>
                  <a:pt x="10800" y="21600"/>
                </a:cubicBezTo>
                <a:cubicBezTo>
                  <a:pt x="4858" y="21600"/>
                  <a:pt x="37" y="20285"/>
                  <a:pt x="7" y="18660"/>
                </a:cubicBezTo>
                <a:lnTo>
                  <a:pt x="0" y="18660"/>
                </a:lnTo>
                <a:lnTo>
                  <a:pt x="0" y="18641"/>
                </a:lnTo>
                <a:close/>
                <a:moveTo>
                  <a:pt x="0" y="4106"/>
                </a:moveTo>
                <a:cubicBezTo>
                  <a:pt x="0" y="5740"/>
                  <a:pt x="4835" y="7065"/>
                  <a:pt x="10800" y="7065"/>
                </a:cubicBezTo>
                <a:cubicBezTo>
                  <a:pt x="16765" y="7065"/>
                  <a:pt x="21600" y="5740"/>
                  <a:pt x="21600" y="4106"/>
                </a:cubicBezTo>
                <a:lnTo>
                  <a:pt x="21600" y="10538"/>
                </a:lnTo>
                <a:lnTo>
                  <a:pt x="21593" y="10538"/>
                </a:lnTo>
                <a:cubicBezTo>
                  <a:pt x="21563" y="12164"/>
                  <a:pt x="16742" y="13478"/>
                  <a:pt x="10800" y="13478"/>
                </a:cubicBezTo>
                <a:cubicBezTo>
                  <a:pt x="4858" y="13478"/>
                  <a:pt x="37" y="12164"/>
                  <a:pt x="7" y="10538"/>
                </a:cubicBezTo>
                <a:lnTo>
                  <a:pt x="0" y="10538"/>
                </a:lnTo>
                <a:lnTo>
                  <a:pt x="0" y="10520"/>
                </a:lnTo>
                <a:close/>
                <a:moveTo>
                  <a:pt x="10800" y="0"/>
                </a:moveTo>
                <a:cubicBezTo>
                  <a:pt x="16437" y="0"/>
                  <a:pt x="21006" y="1252"/>
                  <a:pt x="21006" y="2796"/>
                </a:cubicBezTo>
                <a:cubicBezTo>
                  <a:pt x="21006" y="4340"/>
                  <a:pt x="16437" y="5592"/>
                  <a:pt x="10800" y="5592"/>
                </a:cubicBezTo>
                <a:cubicBezTo>
                  <a:pt x="5163" y="5592"/>
                  <a:pt x="594" y="4340"/>
                  <a:pt x="594" y="2796"/>
                </a:cubicBezTo>
                <a:cubicBezTo>
                  <a:pt x="594" y="1252"/>
                  <a:pt x="5163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Tx/>
              </a:defRPr>
            </a:pPr>
          </a:p>
        </p:txBody>
      </p:sp>
      <p:sp>
        <p:nvSpPr>
          <p:cNvPr id="1367" name="Shape 1367"/>
          <p:cNvSpPr/>
          <p:nvPr/>
        </p:nvSpPr>
        <p:spPr>
          <a:xfrm>
            <a:off x="5668000" y="2922938"/>
            <a:ext cx="2199589" cy="682399"/>
          </a:xfrm>
          <a:prstGeom prst="roundRect">
            <a:avLst>
              <a:gd name="adj" fmla="val 4579"/>
            </a:avLst>
          </a:prstGeom>
          <a:solidFill>
            <a:srgbClr val="29756E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808080">
                <a:alpha val="34999"/>
              </a:srgbClr>
            </a:outerShdw>
          </a:effectLst>
        </p:spPr>
        <p:txBody>
          <a:bodyPr lIns="0" tIns="0" rIns="0" bIns="0"/>
          <a:lstStyle/>
          <a:p>
            <a:pPr lvl="0">
              <a:defRPr b="1" sz="1200">
                <a:solidFill>
                  <a:srgbClr val="FFFFFF"/>
                </a:solidFill>
                <a:uFillTx/>
              </a:defRPr>
            </a:pPr>
          </a:p>
        </p:txBody>
      </p:sp>
      <p:sp>
        <p:nvSpPr>
          <p:cNvPr id="1368" name="Shape 1368"/>
          <p:cNvSpPr/>
          <p:nvPr/>
        </p:nvSpPr>
        <p:spPr>
          <a:xfrm>
            <a:off x="5744722" y="2975323"/>
            <a:ext cx="2046145" cy="252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1200">
                <a:solidFill>
                  <a:srgbClr val="FFFFFF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FFFFFF"/>
                </a:solidFill>
              </a:rPr>
              <a:t>Messaging</a:t>
            </a:r>
          </a:p>
        </p:txBody>
      </p:sp>
      <p:pic>
        <p:nvPicPr>
          <p:cNvPr id="1369" name="image10.png" descr="ICON_VM_basic_label_Q308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82796" y="3063086"/>
            <a:ext cx="404363" cy="473951"/>
          </a:xfrm>
          <a:prstGeom prst="rect">
            <a:avLst/>
          </a:prstGeom>
          <a:ln w="12700">
            <a:miter lim="400000"/>
          </a:ln>
        </p:spPr>
      </p:pic>
      <p:sp>
        <p:nvSpPr>
          <p:cNvPr id="1370" name="Shape 1370"/>
          <p:cNvSpPr/>
          <p:nvPr/>
        </p:nvSpPr>
        <p:spPr>
          <a:xfrm rot="11254553">
            <a:off x="4202664" y="3166784"/>
            <a:ext cx="202002" cy="178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37" h="20870" fill="norm" stroke="1" extrusionOk="0">
                <a:moveTo>
                  <a:pt x="5461" y="14219"/>
                </a:moveTo>
                <a:cubicBezTo>
                  <a:pt x="6370" y="14080"/>
                  <a:pt x="7008" y="13119"/>
                  <a:pt x="6887" y="12073"/>
                </a:cubicBezTo>
                <a:cubicBezTo>
                  <a:pt x="6766" y="11027"/>
                  <a:pt x="5932" y="10292"/>
                  <a:pt x="5024" y="10431"/>
                </a:cubicBezTo>
                <a:cubicBezTo>
                  <a:pt x="4115" y="10570"/>
                  <a:pt x="3477" y="11531"/>
                  <a:pt x="3598" y="12577"/>
                </a:cubicBezTo>
                <a:cubicBezTo>
                  <a:pt x="3719" y="13623"/>
                  <a:pt x="4553" y="14358"/>
                  <a:pt x="5461" y="14219"/>
                </a:cubicBezTo>
                <a:close/>
                <a:moveTo>
                  <a:pt x="10425" y="13459"/>
                </a:moveTo>
                <a:cubicBezTo>
                  <a:pt x="11333" y="13320"/>
                  <a:pt x="11971" y="12359"/>
                  <a:pt x="11851" y="11313"/>
                </a:cubicBezTo>
                <a:cubicBezTo>
                  <a:pt x="11730" y="10267"/>
                  <a:pt x="10896" y="9532"/>
                  <a:pt x="9987" y="9671"/>
                </a:cubicBezTo>
                <a:cubicBezTo>
                  <a:pt x="9079" y="9810"/>
                  <a:pt x="8441" y="10771"/>
                  <a:pt x="8561" y="11817"/>
                </a:cubicBezTo>
                <a:cubicBezTo>
                  <a:pt x="8682" y="12863"/>
                  <a:pt x="9516" y="13598"/>
                  <a:pt x="10425" y="13459"/>
                </a:cubicBezTo>
                <a:close/>
                <a:moveTo>
                  <a:pt x="15388" y="12698"/>
                </a:moveTo>
                <a:cubicBezTo>
                  <a:pt x="16297" y="12559"/>
                  <a:pt x="16935" y="11599"/>
                  <a:pt x="16814" y="10553"/>
                </a:cubicBezTo>
                <a:cubicBezTo>
                  <a:pt x="16693" y="9507"/>
                  <a:pt x="15859" y="8771"/>
                  <a:pt x="14951" y="8911"/>
                </a:cubicBezTo>
                <a:cubicBezTo>
                  <a:pt x="14043" y="9050"/>
                  <a:pt x="13404" y="10010"/>
                  <a:pt x="13525" y="11056"/>
                </a:cubicBezTo>
                <a:cubicBezTo>
                  <a:pt x="13646" y="12102"/>
                  <a:pt x="14480" y="12838"/>
                  <a:pt x="15388" y="12698"/>
                </a:cubicBezTo>
                <a:close/>
                <a:moveTo>
                  <a:pt x="11333" y="20736"/>
                </a:moveTo>
                <a:cubicBezTo>
                  <a:pt x="5692" y="21600"/>
                  <a:pt x="644" y="18177"/>
                  <a:pt x="56" y="13092"/>
                </a:cubicBezTo>
                <a:cubicBezTo>
                  <a:pt x="-531" y="8006"/>
                  <a:pt x="3565" y="3182"/>
                  <a:pt x="9205" y="2319"/>
                </a:cubicBezTo>
                <a:cubicBezTo>
                  <a:pt x="10331" y="2146"/>
                  <a:pt x="11433" y="2144"/>
                  <a:pt x="12475" y="2337"/>
                </a:cubicBezTo>
                <a:cubicBezTo>
                  <a:pt x="14907" y="2290"/>
                  <a:pt x="17337" y="1504"/>
                  <a:pt x="19768" y="0"/>
                </a:cubicBezTo>
                <a:cubicBezTo>
                  <a:pt x="19085" y="1758"/>
                  <a:pt x="18589" y="3515"/>
                  <a:pt x="18297" y="5277"/>
                </a:cubicBezTo>
                <a:cubicBezTo>
                  <a:pt x="19489" y="6533"/>
                  <a:pt x="20271" y="8142"/>
                  <a:pt x="20482" y="9963"/>
                </a:cubicBezTo>
                <a:cubicBezTo>
                  <a:pt x="21069" y="15049"/>
                  <a:pt x="16973" y="19872"/>
                  <a:pt x="11333" y="2073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</a:p>
        </p:txBody>
      </p:sp>
      <p:sp>
        <p:nvSpPr>
          <p:cNvPr id="1371" name="Shape 1371"/>
          <p:cNvSpPr/>
          <p:nvPr/>
        </p:nvSpPr>
        <p:spPr>
          <a:xfrm>
            <a:off x="5668001" y="2162281"/>
            <a:ext cx="2199588" cy="682399"/>
          </a:xfrm>
          <a:prstGeom prst="roundRect">
            <a:avLst>
              <a:gd name="adj" fmla="val 4579"/>
            </a:avLst>
          </a:prstGeom>
          <a:solidFill>
            <a:srgbClr val="29756E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808080">
                <a:alpha val="34999"/>
              </a:srgbClr>
            </a:outerShdw>
          </a:effectLst>
        </p:spPr>
        <p:txBody>
          <a:bodyPr lIns="0" tIns="0" rIns="0" bIns="0"/>
          <a:lstStyle/>
          <a:p>
            <a:pPr lvl="0">
              <a:defRPr b="1" sz="1200">
                <a:solidFill>
                  <a:srgbClr val="FFFFFF"/>
                </a:solidFill>
                <a:uFillTx/>
              </a:defRPr>
            </a:pPr>
          </a:p>
        </p:txBody>
      </p:sp>
      <p:sp>
        <p:nvSpPr>
          <p:cNvPr id="1372" name="Shape 1372"/>
          <p:cNvSpPr/>
          <p:nvPr/>
        </p:nvSpPr>
        <p:spPr>
          <a:xfrm>
            <a:off x="5748325" y="2223190"/>
            <a:ext cx="1852673" cy="171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1200">
                <a:solidFill>
                  <a:srgbClr val="FFFFFF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FFFFFF"/>
                </a:solidFill>
              </a:rPr>
              <a:t>Health Manager</a:t>
            </a:r>
          </a:p>
        </p:txBody>
      </p:sp>
      <p:pic>
        <p:nvPicPr>
          <p:cNvPr id="1373" name="image10.png" descr="ICON_VM_basic_label_Q308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82796" y="2266505"/>
            <a:ext cx="404363" cy="473951"/>
          </a:xfrm>
          <a:prstGeom prst="rect">
            <a:avLst/>
          </a:prstGeom>
          <a:ln w="12700">
            <a:miter lim="400000"/>
          </a:ln>
        </p:spPr>
      </p:pic>
      <p:sp>
        <p:nvSpPr>
          <p:cNvPr id="1374" name="Shape 1374"/>
          <p:cNvSpPr/>
          <p:nvPr/>
        </p:nvSpPr>
        <p:spPr>
          <a:xfrm>
            <a:off x="4210208" y="3484831"/>
            <a:ext cx="188325" cy="162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0657" h="15999" fill="norm" stroke="1" extrusionOk="0">
                <a:moveTo>
                  <a:pt x="5328" y="3849"/>
                </a:moveTo>
                <a:cubicBezTo>
                  <a:pt x="7532" y="-5601"/>
                  <a:pt x="16128" y="3849"/>
                  <a:pt x="5328" y="15999"/>
                </a:cubicBezTo>
                <a:cubicBezTo>
                  <a:pt x="-5472" y="3849"/>
                  <a:pt x="3124" y="-5601"/>
                  <a:pt x="5328" y="384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</a:p>
        </p:txBody>
      </p:sp>
      <p:sp>
        <p:nvSpPr>
          <p:cNvPr id="1375" name="Shape 1375"/>
          <p:cNvSpPr/>
          <p:nvPr/>
        </p:nvSpPr>
        <p:spPr>
          <a:xfrm>
            <a:off x="4223560" y="3761728"/>
            <a:ext cx="168248" cy="2245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16618"/>
                </a:moveTo>
                <a:lnTo>
                  <a:pt x="6946" y="18824"/>
                </a:lnTo>
                <a:cubicBezTo>
                  <a:pt x="7990" y="19479"/>
                  <a:pt x="9343" y="19815"/>
                  <a:pt x="10800" y="19815"/>
                </a:cubicBezTo>
                <a:cubicBezTo>
                  <a:pt x="12257" y="19815"/>
                  <a:pt x="13610" y="19479"/>
                  <a:pt x="14654" y="18825"/>
                </a:cubicBezTo>
                <a:close/>
                <a:moveTo>
                  <a:pt x="4280" y="12886"/>
                </a:moveTo>
                <a:cubicBezTo>
                  <a:pt x="3997" y="13421"/>
                  <a:pt x="3858" y="14005"/>
                  <a:pt x="3858" y="14613"/>
                </a:cubicBezTo>
                <a:cubicBezTo>
                  <a:pt x="3858" y="16342"/>
                  <a:pt x="4983" y="17873"/>
                  <a:pt x="6787" y="18744"/>
                </a:cubicBezTo>
                <a:lnTo>
                  <a:pt x="8263" y="15166"/>
                </a:lnTo>
                <a:close/>
                <a:moveTo>
                  <a:pt x="17320" y="12886"/>
                </a:moveTo>
                <a:lnTo>
                  <a:pt x="13337" y="15166"/>
                </a:lnTo>
                <a:lnTo>
                  <a:pt x="14813" y="18744"/>
                </a:lnTo>
                <a:cubicBezTo>
                  <a:pt x="16617" y="17873"/>
                  <a:pt x="17742" y="16342"/>
                  <a:pt x="17742" y="14613"/>
                </a:cubicBezTo>
                <a:cubicBezTo>
                  <a:pt x="17742" y="14005"/>
                  <a:pt x="17603" y="13421"/>
                  <a:pt x="17320" y="12886"/>
                </a:cubicBezTo>
                <a:close/>
                <a:moveTo>
                  <a:pt x="10970" y="9424"/>
                </a:moveTo>
                <a:lnTo>
                  <a:pt x="12368" y="12816"/>
                </a:lnTo>
                <a:lnTo>
                  <a:pt x="17290" y="12816"/>
                </a:lnTo>
                <a:cubicBezTo>
                  <a:pt x="16353" y="10863"/>
                  <a:pt x="13884" y="9465"/>
                  <a:pt x="10970" y="9424"/>
                </a:cubicBezTo>
                <a:close/>
                <a:moveTo>
                  <a:pt x="10630" y="9424"/>
                </a:moveTo>
                <a:cubicBezTo>
                  <a:pt x="7716" y="9465"/>
                  <a:pt x="5247" y="10863"/>
                  <a:pt x="4310" y="12816"/>
                </a:cubicBezTo>
                <a:lnTo>
                  <a:pt x="9232" y="12816"/>
                </a:lnTo>
                <a:close/>
                <a:moveTo>
                  <a:pt x="12665" y="2637"/>
                </a:moveTo>
                <a:lnTo>
                  <a:pt x="20124" y="2637"/>
                </a:lnTo>
                <a:lnTo>
                  <a:pt x="20124" y="5249"/>
                </a:lnTo>
                <a:lnTo>
                  <a:pt x="15871" y="8762"/>
                </a:lnTo>
                <a:cubicBezTo>
                  <a:pt x="18434" y="9999"/>
                  <a:pt x="20124" y="12158"/>
                  <a:pt x="20124" y="14613"/>
                </a:cubicBezTo>
                <a:cubicBezTo>
                  <a:pt x="20124" y="18472"/>
                  <a:pt x="15949" y="21600"/>
                  <a:pt x="10800" y="21600"/>
                </a:cubicBezTo>
                <a:cubicBezTo>
                  <a:pt x="5651" y="21600"/>
                  <a:pt x="1476" y="18472"/>
                  <a:pt x="1476" y="14613"/>
                </a:cubicBezTo>
                <a:cubicBezTo>
                  <a:pt x="1476" y="12161"/>
                  <a:pt x="3162" y="10004"/>
                  <a:pt x="5719" y="8766"/>
                </a:cubicBezTo>
                <a:lnTo>
                  <a:pt x="1476" y="5261"/>
                </a:lnTo>
                <a:lnTo>
                  <a:pt x="1476" y="2649"/>
                </a:lnTo>
                <a:lnTo>
                  <a:pt x="8935" y="2649"/>
                </a:lnTo>
                <a:lnTo>
                  <a:pt x="8935" y="7767"/>
                </a:lnTo>
                <a:cubicBezTo>
                  <a:pt x="9538" y="7675"/>
                  <a:pt x="10161" y="7626"/>
                  <a:pt x="10800" y="7626"/>
                </a:cubicBezTo>
                <a:lnTo>
                  <a:pt x="12665" y="7767"/>
                </a:lnTo>
                <a:lnTo>
                  <a:pt x="12665" y="5249"/>
                </a:lnTo>
                <a:close/>
                <a:moveTo>
                  <a:pt x="0" y="0"/>
                </a:moveTo>
                <a:lnTo>
                  <a:pt x="21600" y="0"/>
                </a:lnTo>
                <a:lnTo>
                  <a:pt x="21600" y="1688"/>
                </a:lnTo>
                <a:lnTo>
                  <a:pt x="0" y="168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</a:p>
        </p:txBody>
      </p:sp>
      <p:sp>
        <p:nvSpPr>
          <p:cNvPr id="1376" name="Shape 1376"/>
          <p:cNvSpPr/>
          <p:nvPr/>
        </p:nvSpPr>
        <p:spPr>
          <a:xfrm>
            <a:off x="2045436" y="1953052"/>
            <a:ext cx="1886821" cy="363583"/>
          </a:xfrm>
          <a:prstGeom prst="roundRect">
            <a:avLst>
              <a:gd name="adj" fmla="val 13884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BOSH Director</a:t>
            </a:r>
          </a:p>
        </p:txBody>
      </p:sp>
      <p:pic>
        <p:nvPicPr>
          <p:cNvPr id="1377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17712" y="1990349"/>
            <a:ext cx="213188" cy="274100"/>
          </a:xfrm>
          <a:prstGeom prst="rect">
            <a:avLst/>
          </a:prstGeom>
          <a:ln w="3175">
            <a:miter lim="400000"/>
          </a:ln>
        </p:spPr>
      </p:pic>
      <p:sp>
        <p:nvSpPr>
          <p:cNvPr id="1419" name="Shape 1419"/>
          <p:cNvSpPr/>
          <p:nvPr/>
        </p:nvSpPr>
        <p:spPr>
          <a:xfrm>
            <a:off x="3187296" y="3651012"/>
            <a:ext cx="2332827" cy="4520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99" fill="norm" stroke="1" extrusionOk="0">
                <a:moveTo>
                  <a:pt x="21600" y="19954"/>
                </a:moveTo>
                <a:cubicBezTo>
                  <a:pt x="10113" y="21600"/>
                  <a:pt x="2913" y="14949"/>
                  <a:pt x="0" y="0"/>
                </a:cubicBezTo>
              </a:path>
            </a:pathLst>
          </a:custGeom>
          <a:ln w="19050">
            <a:solidFill>
              <a:srgbClr val="535353"/>
            </a:solidFill>
            <a:tailEnd type="triangle"/>
          </a:ln>
        </p:spPr>
        <p:txBody>
          <a:bodyPr/>
          <a:lstStyle/>
          <a:p>
            <a:pPr lvl="0"/>
          </a:p>
        </p:txBody>
      </p:sp>
      <p:cxnSp>
        <p:nvCxnSpPr>
          <p:cNvPr id="1379" name="Connector 1379"/>
          <p:cNvCxnSpPr>
            <a:stCxn id="1380" idx="0"/>
            <a:endCxn id="1363" idx="0"/>
          </p:cNvCxnSpPr>
          <p:nvPr/>
        </p:nvCxnSpPr>
        <p:spPr>
          <a:xfrm flipH="1">
            <a:off x="1266037" y="3456673"/>
            <a:ext cx="1797998" cy="438646"/>
          </a:xfrm>
          <a:prstGeom prst="straightConnector1">
            <a:avLst/>
          </a:prstGeom>
          <a:ln w="19050">
            <a:solidFill>
              <a:srgbClr val="535353"/>
            </a:solidFill>
            <a:tailEnd type="triangle"/>
          </a:ln>
        </p:spPr>
      </p:cxnSp>
      <p:sp>
        <p:nvSpPr>
          <p:cNvPr id="1380" name="Shape 1380"/>
          <p:cNvSpPr/>
          <p:nvPr/>
        </p:nvSpPr>
        <p:spPr>
          <a:xfrm>
            <a:off x="2412211" y="3262471"/>
            <a:ext cx="1303646" cy="388405"/>
          </a:xfrm>
          <a:prstGeom prst="roundRect">
            <a:avLst>
              <a:gd name="adj" fmla="val 13079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NATS</a:t>
            </a:r>
          </a:p>
        </p:txBody>
      </p:sp>
      <p:pic>
        <p:nvPicPr>
          <p:cNvPr id="1381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87196" y="3347527"/>
            <a:ext cx="266701" cy="215901"/>
          </a:xfrm>
          <a:prstGeom prst="rect">
            <a:avLst/>
          </a:prstGeom>
          <a:ln w="3175">
            <a:miter lim="400000"/>
          </a:ln>
        </p:spPr>
      </p:pic>
      <p:sp>
        <p:nvSpPr>
          <p:cNvPr id="1420" name="Shape 1420"/>
          <p:cNvSpPr/>
          <p:nvPr/>
        </p:nvSpPr>
        <p:spPr>
          <a:xfrm>
            <a:off x="1527023" y="2335439"/>
            <a:ext cx="1028496" cy="1244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19050">
            <a:solidFill>
              <a:srgbClr val="535353"/>
            </a:solidFill>
            <a:tailEnd type="triangle"/>
          </a:ln>
        </p:spPr>
        <p:txBody>
          <a:bodyPr/>
          <a:lstStyle/>
          <a:p>
            <a:pPr lvl="0"/>
          </a:p>
        </p:txBody>
      </p:sp>
      <p:pic>
        <p:nvPicPr>
          <p:cNvPr id="1383" name="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223375" y="3218802"/>
            <a:ext cx="1014461" cy="343576"/>
          </a:xfrm>
          <a:prstGeom prst="rect">
            <a:avLst/>
          </a:prstGeom>
        </p:spPr>
      </p:pic>
      <p:pic>
        <p:nvPicPr>
          <p:cNvPr id="1385" name="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167431" y="2454060"/>
            <a:ext cx="1014462" cy="343575"/>
          </a:xfrm>
          <a:prstGeom prst="rect">
            <a:avLst/>
          </a:prstGeom>
        </p:spPr>
      </p:pic>
      <p:sp>
        <p:nvSpPr>
          <p:cNvPr id="1387" name="Shape 1387"/>
          <p:cNvSpPr/>
          <p:nvPr/>
        </p:nvSpPr>
        <p:spPr>
          <a:xfrm>
            <a:off x="5679184" y="3280306"/>
            <a:ext cx="525984" cy="252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000">
                <a:solidFill>
                  <a:srgbClr val="FFFFFF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FFFFFF"/>
                </a:solidFill>
              </a:rPr>
              <a:t>Agent</a:t>
            </a:r>
          </a:p>
        </p:txBody>
      </p:sp>
      <p:sp>
        <p:nvSpPr>
          <p:cNvPr id="1388" name="Shape 1388"/>
          <p:cNvSpPr/>
          <p:nvPr/>
        </p:nvSpPr>
        <p:spPr>
          <a:xfrm>
            <a:off x="5658942" y="2509808"/>
            <a:ext cx="525985" cy="252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000">
                <a:solidFill>
                  <a:srgbClr val="FFFFFF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FFFFFF"/>
                </a:solidFill>
              </a:rPr>
              <a:t>Agent</a:t>
            </a:r>
          </a:p>
        </p:txBody>
      </p:sp>
      <p:grpSp>
        <p:nvGrpSpPr>
          <p:cNvPr id="1398" name="Group 1398"/>
          <p:cNvGrpSpPr/>
          <p:nvPr/>
        </p:nvGrpSpPr>
        <p:grpSpPr>
          <a:xfrm>
            <a:off x="5520122" y="3679834"/>
            <a:ext cx="2342736" cy="682398"/>
            <a:chOff x="0" y="0"/>
            <a:chExt cx="2342734" cy="682397"/>
          </a:xfrm>
        </p:grpSpPr>
        <p:grpSp>
          <p:nvGrpSpPr>
            <p:cNvPr id="1392" name="Group 1392"/>
            <p:cNvGrpSpPr/>
            <p:nvPr/>
          </p:nvGrpSpPr>
          <p:grpSpPr>
            <a:xfrm>
              <a:off x="143147" y="0"/>
              <a:ext cx="2199588" cy="682398"/>
              <a:chOff x="0" y="0"/>
              <a:chExt cx="2199587" cy="682397"/>
            </a:xfrm>
          </p:grpSpPr>
          <p:sp>
            <p:nvSpPr>
              <p:cNvPr id="1389" name="Shape 1389"/>
              <p:cNvSpPr/>
              <p:nvPr/>
            </p:nvSpPr>
            <p:spPr>
              <a:xfrm>
                <a:off x="0" y="0"/>
                <a:ext cx="2199588" cy="682398"/>
              </a:xfrm>
              <a:prstGeom prst="roundRect">
                <a:avLst>
                  <a:gd name="adj" fmla="val 4579"/>
                </a:avLst>
              </a:prstGeom>
              <a:solidFill>
                <a:srgbClr val="29756E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3000" dir="5400000">
                  <a:srgbClr val="808080">
                    <a:alpha val="34999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 b="1" sz="1200">
                    <a:solidFill>
                      <a:srgbClr val="FFFFFF"/>
                    </a:solidFill>
                    <a:uFillTx/>
                  </a:defRPr>
                </a:pPr>
              </a:p>
            </p:txBody>
          </p:sp>
          <p:sp>
            <p:nvSpPr>
              <p:cNvPr id="1390" name="Shape 1390"/>
              <p:cNvSpPr/>
              <p:nvPr/>
            </p:nvSpPr>
            <p:spPr>
              <a:xfrm>
                <a:off x="41350" y="30617"/>
                <a:ext cx="2071300" cy="1717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>
                <a:lvl1pPr>
                  <a:defRPr sz="1200">
                    <a:solidFill>
                      <a:srgbClr val="FFFFFF"/>
                    </a:solidFill>
                    <a:uFillTx/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200">
                    <a:solidFill>
                      <a:srgbClr val="FFFFFF"/>
                    </a:solidFill>
                  </a:rPr>
                  <a:t>Cloud Controller</a:t>
                </a:r>
              </a:p>
            </p:txBody>
          </p:sp>
          <p:pic>
            <p:nvPicPr>
              <p:cNvPr id="1391" name="image10.png" descr="ICON_VM_basic_label_Q308"/>
              <p:cNvPicPr/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692456" y="170944"/>
                <a:ext cx="404363" cy="4739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393" name="Shape 1393"/>
            <p:cNvSpPr/>
            <p:nvPr/>
          </p:nvSpPr>
          <p:spPr>
            <a:xfrm>
              <a:off x="0" y="310036"/>
              <a:ext cx="631981" cy="274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r">
                <a:defRPr sz="1000">
                  <a:solidFill>
                    <a:srgbClr val="FFFFFF"/>
                  </a:solidFill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FFFFFF"/>
                  </a:solidFill>
                </a:rPr>
                <a:t>Agent</a:t>
              </a:r>
            </a:p>
          </p:txBody>
        </p:sp>
        <p:grpSp>
          <p:nvGrpSpPr>
            <p:cNvPr id="1397" name="Group 1397"/>
            <p:cNvGrpSpPr/>
            <p:nvPr/>
          </p:nvGrpSpPr>
          <p:grpSpPr>
            <a:xfrm>
              <a:off x="689418" y="283520"/>
              <a:ext cx="1023565" cy="343575"/>
              <a:chOff x="0" y="-34502"/>
              <a:chExt cx="1023564" cy="343574"/>
            </a:xfrm>
          </p:grpSpPr>
          <p:pic>
            <p:nvPicPr>
              <p:cNvPr id="1394" name=""/>
              <p:cNvPicPr/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9103" y="-34503"/>
                <a:ext cx="1014462" cy="343576"/>
              </a:xfrm>
              <a:prstGeom prst="rect">
                <a:avLst/>
              </a:prstGeom>
              <a:effectLst/>
            </p:spPr>
          </p:pic>
          <p:sp>
            <p:nvSpPr>
              <p:cNvPr id="1396" name="Shape 1396"/>
              <p:cNvSpPr/>
              <p:nvPr/>
            </p:nvSpPr>
            <p:spPr>
              <a:xfrm>
                <a:off x="0" y="0"/>
                <a:ext cx="779463" cy="2745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>
                <a:lvl1pPr algn="r">
                  <a:defRPr sz="1000">
                    <a:solidFill>
                      <a:srgbClr val="FFFFFF"/>
                    </a:solidFill>
                    <a:uFillTx/>
                    <a:latin typeface="Avenir Next Demi Bold"/>
                    <a:ea typeface="Avenir Next Demi Bold"/>
                    <a:cs typeface="Avenir Next Demi Bold"/>
                    <a:sym typeface="Avenir Next Demi Bold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000">
                    <a:solidFill>
                      <a:srgbClr val="FFFFFF"/>
                    </a:solidFill>
                  </a:rPr>
                  <a:t>Process</a:t>
                </a:r>
              </a:p>
            </p:txBody>
          </p:sp>
        </p:grpSp>
      </p:grpSp>
      <p:sp>
        <p:nvSpPr>
          <p:cNvPr id="1399" name="Shape 1399"/>
          <p:cNvSpPr/>
          <p:nvPr/>
        </p:nvSpPr>
        <p:spPr>
          <a:xfrm>
            <a:off x="6214271" y="3255149"/>
            <a:ext cx="779463" cy="274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000">
                <a:solidFill>
                  <a:srgbClr val="FFFFFF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FFFFFF"/>
                </a:solidFill>
              </a:rPr>
              <a:t>Process</a:t>
            </a:r>
          </a:p>
        </p:txBody>
      </p:sp>
      <p:sp>
        <p:nvSpPr>
          <p:cNvPr id="1400" name="Shape 1400"/>
          <p:cNvSpPr/>
          <p:nvPr/>
        </p:nvSpPr>
        <p:spPr>
          <a:xfrm>
            <a:off x="6214271" y="2497059"/>
            <a:ext cx="779463" cy="274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000">
                <a:solidFill>
                  <a:srgbClr val="FFFFFF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FFFFFF"/>
                </a:solidFill>
              </a:rPr>
              <a:t>Process</a:t>
            </a:r>
          </a:p>
        </p:txBody>
      </p:sp>
      <p:sp>
        <p:nvSpPr>
          <p:cNvPr id="1401" name="Shape 1401"/>
          <p:cNvSpPr/>
          <p:nvPr/>
        </p:nvSpPr>
        <p:spPr>
          <a:xfrm>
            <a:off x="6013426" y="954515"/>
            <a:ext cx="1334243" cy="387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100">
                <a:solidFill>
                  <a:srgbClr val="29756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100">
                <a:solidFill>
                  <a:srgbClr val="29756E"/>
                </a:solidFill>
                <a:uFill>
                  <a:solidFill>
                    <a:srgbClr val="4D4D4D"/>
                  </a:solidFill>
                </a:uFill>
              </a:rPr>
              <a:t>Pivotal CF</a:t>
            </a:r>
          </a:p>
        </p:txBody>
      </p:sp>
      <p:grpSp>
        <p:nvGrpSpPr>
          <p:cNvPr id="1410" name="Group 1410"/>
          <p:cNvGrpSpPr/>
          <p:nvPr/>
        </p:nvGrpSpPr>
        <p:grpSpPr>
          <a:xfrm>
            <a:off x="5524853" y="1400829"/>
            <a:ext cx="2318246" cy="682399"/>
            <a:chOff x="0" y="0"/>
            <a:chExt cx="2318245" cy="682397"/>
          </a:xfrm>
        </p:grpSpPr>
        <p:grpSp>
          <p:nvGrpSpPr>
            <p:cNvPr id="1405" name="Group 1405"/>
            <p:cNvGrpSpPr/>
            <p:nvPr/>
          </p:nvGrpSpPr>
          <p:grpSpPr>
            <a:xfrm>
              <a:off x="118658" y="0"/>
              <a:ext cx="2199588" cy="682398"/>
              <a:chOff x="0" y="0"/>
              <a:chExt cx="2199587" cy="682397"/>
            </a:xfrm>
          </p:grpSpPr>
          <p:sp>
            <p:nvSpPr>
              <p:cNvPr id="1402" name="Shape 1402"/>
              <p:cNvSpPr/>
              <p:nvPr/>
            </p:nvSpPr>
            <p:spPr>
              <a:xfrm>
                <a:off x="0" y="0"/>
                <a:ext cx="2199588" cy="682398"/>
              </a:xfrm>
              <a:prstGeom prst="roundRect">
                <a:avLst>
                  <a:gd name="adj" fmla="val 4579"/>
                </a:avLst>
              </a:prstGeom>
              <a:solidFill>
                <a:srgbClr val="29756E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3000" dir="5400000">
                  <a:srgbClr val="808080">
                    <a:alpha val="34999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 b="1" sz="1200">
                    <a:solidFill>
                      <a:srgbClr val="FFFFFF"/>
                    </a:solidFill>
                    <a:uFillTx/>
                  </a:defRPr>
                </a:pPr>
              </a:p>
            </p:txBody>
          </p:sp>
          <p:sp>
            <p:nvSpPr>
              <p:cNvPr id="1403" name="Shape 1403"/>
              <p:cNvSpPr/>
              <p:nvPr/>
            </p:nvSpPr>
            <p:spPr>
              <a:xfrm>
                <a:off x="54050" y="30617"/>
                <a:ext cx="2071300" cy="1717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>
                <a:lvl1pPr>
                  <a:defRPr sz="1200">
                    <a:solidFill>
                      <a:srgbClr val="FFFFFF"/>
                    </a:solidFill>
                    <a:uFillTx/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200">
                    <a:solidFill>
                      <a:srgbClr val="FFFFFF"/>
                    </a:solidFill>
                  </a:rPr>
                  <a:t>Cloud Controller</a:t>
                </a:r>
              </a:p>
            </p:txBody>
          </p:sp>
          <p:pic>
            <p:nvPicPr>
              <p:cNvPr id="1404" name="image10.png" descr="ICON_VM_basic_label_Q308"/>
              <p:cNvPicPr/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692456" y="170944"/>
                <a:ext cx="404363" cy="4739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406" name="Shape 1406"/>
            <p:cNvSpPr/>
            <p:nvPr/>
          </p:nvSpPr>
          <p:spPr>
            <a:xfrm>
              <a:off x="0" y="311014"/>
              <a:ext cx="631981" cy="274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r">
                <a:defRPr sz="1000">
                  <a:solidFill>
                    <a:srgbClr val="FFFFFF"/>
                  </a:solidFill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FFFFFF"/>
                  </a:solidFill>
                </a:rPr>
                <a:t>Agent</a:t>
              </a:r>
            </a:p>
          </p:txBody>
        </p:sp>
        <p:sp>
          <p:nvSpPr>
            <p:cNvPr id="1407" name="Shape 1407"/>
            <p:cNvSpPr/>
            <p:nvPr/>
          </p:nvSpPr>
          <p:spPr>
            <a:xfrm>
              <a:off x="689418" y="321857"/>
              <a:ext cx="779463" cy="274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r">
                <a:defRPr sz="1000">
                  <a:solidFill>
                    <a:srgbClr val="FFFFFF"/>
                  </a:solidFill>
                  <a:uFillTx/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FFFFFF"/>
                  </a:solidFill>
                </a:rPr>
                <a:t>Process</a:t>
              </a:r>
            </a:p>
          </p:txBody>
        </p:sp>
        <p:pic>
          <p:nvPicPr>
            <p:cNvPr id="1408" name="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642577" y="291538"/>
              <a:ext cx="1014462" cy="343575"/>
            </a:xfrm>
            <a:prstGeom prst="rect">
              <a:avLst/>
            </a:prstGeom>
            <a:effectLst/>
          </p:spPr>
        </p:pic>
      </p:grpSp>
      <p:pic>
        <p:nvPicPr>
          <p:cNvPr id="1411" name="pasted-image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07700" y="907526"/>
            <a:ext cx="1767996" cy="443631"/>
          </a:xfrm>
          <a:prstGeom prst="rect">
            <a:avLst/>
          </a:prstGeom>
          <a:ln w="12700">
            <a:miter lim="400000"/>
          </a:ln>
        </p:spPr>
      </p:pic>
      <p:sp>
        <p:nvSpPr>
          <p:cNvPr id="1412" name="Shape 1412"/>
          <p:cNvSpPr/>
          <p:nvPr/>
        </p:nvSpPr>
        <p:spPr>
          <a:xfrm>
            <a:off x="3384849" y="2684212"/>
            <a:ext cx="1011285" cy="274571"/>
          </a:xfrm>
          <a:prstGeom prst="roundRect">
            <a:avLst>
              <a:gd name="adj" fmla="val 15878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2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2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Ressurector</a:t>
            </a:r>
          </a:p>
        </p:txBody>
      </p:sp>
      <p:cxnSp>
        <p:nvCxnSpPr>
          <p:cNvPr id="1413" name="Connector 1413"/>
          <p:cNvCxnSpPr>
            <a:stCxn id="1376" idx="0"/>
            <a:endCxn id="1412" idx="0"/>
          </p:cNvCxnSpPr>
          <p:nvPr/>
        </p:nvCxnSpPr>
        <p:spPr>
          <a:xfrm>
            <a:off x="2988846" y="2134843"/>
            <a:ext cx="901646" cy="686655"/>
          </a:xfrm>
          <a:prstGeom prst="straightConnector1">
            <a:avLst/>
          </a:prstGeom>
          <a:ln w="19050">
            <a:solidFill>
              <a:srgbClr val="535353"/>
            </a:solidFill>
            <a:tailEnd type="triangle"/>
          </a:ln>
        </p:spPr>
      </p:cxnSp>
      <p:sp>
        <p:nvSpPr>
          <p:cNvPr id="1421" name="Shape 1421"/>
          <p:cNvSpPr/>
          <p:nvPr/>
        </p:nvSpPr>
        <p:spPr>
          <a:xfrm>
            <a:off x="4007324" y="1927365"/>
            <a:ext cx="1517530" cy="7568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4568" y="11970"/>
                  <a:pt x="11768" y="4770"/>
                  <a:pt x="21600" y="0"/>
                </a:cubicBezTo>
              </a:path>
            </a:pathLst>
          </a:custGeom>
          <a:ln w="19050">
            <a:solidFill>
              <a:srgbClr val="535353"/>
            </a:solidFill>
            <a:tailEnd type="triangle"/>
          </a:ln>
        </p:spPr>
        <p:txBody>
          <a:bodyPr/>
          <a:lstStyle/>
          <a:p>
            <a:pPr lvl="0"/>
          </a:p>
        </p:txBody>
      </p:sp>
      <p:sp>
        <p:nvSpPr>
          <p:cNvPr id="1415" name="Shape 1415"/>
          <p:cNvSpPr/>
          <p:nvPr/>
        </p:nvSpPr>
        <p:spPr>
          <a:xfrm>
            <a:off x="4362758" y="2296518"/>
            <a:ext cx="965201" cy="538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1000">
                <a:solidFill>
                  <a:srgbClr val="535353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535353"/>
                </a:solidFill>
              </a:rPr>
              <a:t>Re-create VM</a:t>
            </a:r>
          </a:p>
        </p:txBody>
      </p:sp>
      <p:sp>
        <p:nvSpPr>
          <p:cNvPr id="1416" name="Shape 1416"/>
          <p:cNvSpPr/>
          <p:nvPr/>
        </p:nvSpPr>
        <p:spPr>
          <a:xfrm>
            <a:off x="958113" y="3055123"/>
            <a:ext cx="1303646" cy="516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0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VM is </a:t>
            </a:r>
            <a:endParaRPr sz="1000">
              <a:solidFill>
                <a:srgbClr val="535353"/>
              </a:solidFill>
              <a:latin typeface="Avenir Next Demi Bold"/>
              <a:ea typeface="Avenir Next Demi Bold"/>
              <a:cs typeface="Avenir Next Demi Bold"/>
              <a:sym typeface="Avenir Next Demi Bold"/>
            </a:endParaRP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0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missing…</a:t>
            </a:r>
          </a:p>
        </p:txBody>
      </p:sp>
      <p:pic>
        <p:nvPicPr>
          <p:cNvPr id="1417" name="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 rot="18900000">
            <a:off x="6192181" y="3977401"/>
            <a:ext cx="862193" cy="76201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pic>
        <p:nvPicPr>
          <p:cNvPr id="1418" name="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 rot="13500000">
            <a:off x="6172994" y="3966924"/>
            <a:ext cx="960864" cy="76201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</p:spTree>
  </p:cSld>
  <p:clrMapOvr>
    <a:masterClrMapping/>
  </p:clrMapOvr>
  <p:transition spd="slow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nodeType="afterEffect" presetClass="entr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1000"/>
                                        <p:tgtEl>
                                          <p:spTgt spid="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nodeType="afterEffect" presetClass="exi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nodeType="afterEffect" presetClass="exi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nodeType="afterEffect" presetClass="exit" presetSubtype="0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20" dur="1000" fill="hold"/>
                                        <p:tgtEl>
                                          <p:spTgt spid="13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nodeType="afterEffect" presetClass="exit" presetSubtype="5" presetID="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blinds(vertical)" transition="out">
                                      <p:cBhvr>
                                        <p:cTn id="24" dur="1500" fill="hold"/>
                                        <p:tgtEl>
                                          <p:spTgt spid="14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nodeType="afterEffect" presetClass="entr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250"/>
                            </p:stCondLst>
                            <p:childTnLst>
                              <p:par>
                                <p:cTn id="32" nodeType="afterEffect" presetClass="entr" presetSubtype="8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4" dur="1000"/>
                                        <p:tgtEl>
                                          <p:spTgt spid="1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250"/>
                            </p:stCondLst>
                            <p:childTnLst>
                              <p:par>
                                <p:cTn id="36" nodeType="afterEffect" presetClass="entr" presetSubtype="8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8" dur="1000"/>
                                        <p:tgtEl>
                                          <p:spTgt spid="1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250"/>
                            </p:stCondLst>
                            <p:childTnLst>
                              <p:par>
                                <p:cTn id="40" nodeType="afterEffect" presetClass="entr" presetSubtype="16" presetID="23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0"/>
                            </p:stCondLst>
                            <p:childTnLst>
                              <p:par>
                                <p:cTn id="45" nodeType="afterEffect" presetClass="entr" presetSubtype="8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7" dur="1000"/>
                                        <p:tgtEl>
                                          <p:spTgt spid="1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000"/>
                            </p:stCondLst>
                            <p:childTnLst>
                              <p:par>
                                <p:cTn id="49" nodeType="afterEffect" presetClass="entr" presetSubtype="32" presetID="23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0" fill="hold"/>
                                        <p:tgtEl>
                                          <p:spTgt spid="1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0" fill="hold"/>
                                        <p:tgtEl>
                                          <p:spTgt spid="1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13" grpId="9"/>
      <p:bldP build="whole" bldLvl="1" animBg="1" rev="0" advAuto="0" spid="1421" grpId="11"/>
      <p:bldP build="whole" bldLvl="1" animBg="1" rev="0" advAuto="0" spid="1416" grpId="7"/>
      <p:bldP build="whole" bldLvl="1" animBg="1" rev="0" advAuto="0" spid="1419" grpId="6"/>
      <p:bldP build="whole" bldLvl="1" animBg="1" rev="0" advAuto="0" spid="1398" grpId="5"/>
      <p:bldP build="whole" bldLvl="1" animBg="1" rev="0" advAuto="0" spid="1417" grpId="1"/>
      <p:bldP build="whole" bldLvl="1" animBg="1" rev="0" advAuto="0" spid="1415" grpId="10"/>
      <p:bldP build="whole" bldLvl="1" animBg="1" rev="0" advAuto="0" spid="1417" grpId="3"/>
      <p:bldP build="whole" bldLvl="1" animBg="1" rev="0" advAuto="0" spid="1420" grpId="8"/>
      <p:bldP build="whole" bldLvl="1" animBg="1" rev="0" advAuto="0" spid="1418" grpId="2"/>
      <p:bldP build="whole" bldLvl="1" animBg="1" rev="0" advAuto="0" spid="1418" grpId="4"/>
      <p:bldP build="whole" bldLvl="1" animBg="1" rev="0" advAuto="0" spid="1410" grpId="12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Shape 142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</a:fld>
          </a:p>
        </p:txBody>
      </p:sp>
      <p:sp>
        <p:nvSpPr>
          <p:cNvPr id="1424" name="Shape 1424"/>
          <p:cNvSpPr/>
          <p:nvPr>
            <p:ph type="title" idx="4294967295"/>
          </p:nvPr>
        </p:nvSpPr>
        <p:spPr>
          <a:xfrm>
            <a:off x="366712" y="346676"/>
            <a:ext cx="8410576" cy="533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9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9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</a:rPr>
              <a:t>4 Layers of built-in High Availability</a:t>
            </a:r>
          </a:p>
        </p:txBody>
      </p:sp>
      <p:sp>
        <p:nvSpPr>
          <p:cNvPr id="1425" name="Shape 1425"/>
          <p:cNvSpPr/>
          <p:nvPr/>
        </p:nvSpPr>
        <p:spPr>
          <a:xfrm>
            <a:off x="-21312" y="1139234"/>
            <a:ext cx="4484798" cy="3460980"/>
          </a:xfrm>
          <a:prstGeom prst="roundRect">
            <a:avLst>
              <a:gd name="adj" fmla="val 3558"/>
            </a:avLst>
          </a:prstGeom>
          <a:gradFill>
            <a:gsLst>
              <a:gs pos="0">
                <a:srgbClr val="DDDDDD">
                  <a:alpha val="73921"/>
                </a:srgbClr>
              </a:gs>
              <a:gs pos="100000">
                <a:srgbClr val="FFFFFF">
                  <a:alpha val="73921"/>
                </a:srgbClr>
              </a:gs>
            </a:gsLst>
            <a:lin ang="20987188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pic>
        <p:nvPicPr>
          <p:cNvPr id="142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8147" y="1259428"/>
            <a:ext cx="4665815" cy="3382716"/>
          </a:xfrm>
          <a:prstGeom prst="rect">
            <a:avLst/>
          </a:prstGeom>
          <a:ln w="12700">
            <a:miter lim="400000"/>
          </a:ln>
        </p:spPr>
      </p:pic>
      <p:sp>
        <p:nvSpPr>
          <p:cNvPr id="1427" name="Shape 1427"/>
          <p:cNvSpPr/>
          <p:nvPr/>
        </p:nvSpPr>
        <p:spPr>
          <a:xfrm>
            <a:off x="205665" y="1500400"/>
            <a:ext cx="3492648" cy="2540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defTabSz="457200">
              <a:lnSpc>
                <a:spcPct val="200000"/>
              </a:lnSpc>
              <a:defRPr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29756E"/>
                </a:solidFill>
              </a:rPr>
              <a:t> </a:t>
            </a:r>
            <a:r>
              <a:rPr sz="2400">
                <a:solidFill>
                  <a:srgbClr val="A7A7A7"/>
                </a:solidFill>
              </a:rPr>
              <a:t>Application Instance</a:t>
            </a:r>
            <a:endParaRPr sz="2400">
              <a:solidFill>
                <a:srgbClr val="29756E"/>
              </a:solidFill>
            </a:endParaRPr>
          </a:p>
          <a:p>
            <a:pPr lvl="0" defTabSz="457200">
              <a:lnSpc>
                <a:spcPct val="200000"/>
              </a:lnSpc>
              <a:defRPr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29756E"/>
                </a:solidFill>
              </a:rPr>
              <a:t> </a:t>
            </a:r>
            <a:r>
              <a:rPr sz="2400">
                <a:solidFill>
                  <a:srgbClr val="A7A7A7"/>
                </a:solidFill>
              </a:rPr>
              <a:t>Platform Processes</a:t>
            </a:r>
            <a:endParaRPr sz="2400">
              <a:solidFill>
                <a:srgbClr val="A7A7A7"/>
              </a:solidFill>
            </a:endParaRPr>
          </a:p>
          <a:p>
            <a:pPr lvl="0" defTabSz="457200">
              <a:lnSpc>
                <a:spcPct val="200000"/>
              </a:lnSpc>
              <a:defRPr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A7A7A7"/>
                </a:solidFill>
              </a:rPr>
              <a:t> Platform VMs</a:t>
            </a:r>
            <a:endParaRPr sz="2400">
              <a:solidFill>
                <a:srgbClr val="A7A7A7"/>
              </a:solidFill>
            </a:endParaRPr>
          </a:p>
          <a:p>
            <a:pPr lvl="0" defTabSz="457200">
              <a:lnSpc>
                <a:spcPct val="200000"/>
              </a:lnSpc>
              <a:defRPr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A7A7A7"/>
                </a:solidFill>
              </a:rPr>
              <a:t> </a:t>
            </a:r>
            <a:r>
              <a:rPr sz="2400">
                <a:solidFill>
                  <a:srgbClr val="29756E"/>
                </a:solidFill>
              </a:rPr>
              <a:t>Availability Zones</a:t>
            </a:r>
          </a:p>
        </p:txBody>
      </p:sp>
    </p:spTree>
  </p:cSld>
  <p:clrMapOvr>
    <a:masterClrMapping/>
  </p:clrMapOvr>
  <p:transition spd="slow" advClick="1">
    <p:dissolv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Shape 1429"/>
          <p:cNvSpPr/>
          <p:nvPr/>
        </p:nvSpPr>
        <p:spPr>
          <a:xfrm>
            <a:off x="6271888" y="852465"/>
            <a:ext cx="2120891" cy="3352249"/>
          </a:xfrm>
          <a:prstGeom prst="roundRect">
            <a:avLst>
              <a:gd name="adj" fmla="val 2395"/>
            </a:avLst>
          </a:prstGeom>
          <a:gradFill>
            <a:gsLst>
              <a:gs pos="0">
                <a:srgbClr val="A7A7A7"/>
              </a:gs>
              <a:gs pos="100000">
                <a:srgbClr val="FFFFFF"/>
              </a:gs>
            </a:gsLst>
            <a:lin ang="16200000"/>
          </a:gra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>
            <a:lvl1pPr algn="r">
              <a:defRPr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</a:t>
            </a:r>
          </a:p>
        </p:txBody>
      </p:sp>
      <p:sp>
        <p:nvSpPr>
          <p:cNvPr id="1430" name="Shape 1430"/>
          <p:cNvSpPr/>
          <p:nvPr/>
        </p:nvSpPr>
        <p:spPr>
          <a:xfrm>
            <a:off x="6426486" y="936049"/>
            <a:ext cx="1862495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rgbClr val="29756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29756E"/>
                </a:solidFill>
                <a:uFill>
                  <a:solidFill>
                    <a:srgbClr val="4D4D4D"/>
                  </a:solidFill>
                </a:uFill>
              </a:rPr>
              <a:t>Availability Zone #2</a:t>
            </a:r>
          </a:p>
        </p:txBody>
      </p:sp>
      <p:sp>
        <p:nvSpPr>
          <p:cNvPr id="1431" name="Shape 143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</a:fld>
          </a:p>
        </p:txBody>
      </p:sp>
      <p:sp>
        <p:nvSpPr>
          <p:cNvPr id="1432" name="Shape 1432"/>
          <p:cNvSpPr/>
          <p:nvPr>
            <p:ph type="title" idx="4294967295"/>
          </p:nvPr>
        </p:nvSpPr>
        <p:spPr>
          <a:xfrm>
            <a:off x="392112" y="194276"/>
            <a:ext cx="8410576" cy="533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9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9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</a:rPr>
              <a:t>Availability Zones</a:t>
            </a:r>
          </a:p>
        </p:txBody>
      </p:sp>
      <p:pic>
        <p:nvPicPr>
          <p:cNvPr id="1433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01146" y="279655"/>
            <a:ext cx="241301" cy="228601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1439" name="Group 1439"/>
          <p:cNvGrpSpPr/>
          <p:nvPr/>
        </p:nvGrpSpPr>
        <p:grpSpPr>
          <a:xfrm>
            <a:off x="6551542" y="3259432"/>
            <a:ext cx="1595449" cy="842351"/>
            <a:chOff x="0" y="0"/>
            <a:chExt cx="1595447" cy="842349"/>
          </a:xfrm>
        </p:grpSpPr>
        <p:grpSp>
          <p:nvGrpSpPr>
            <p:cNvPr id="1437" name="Group 1437"/>
            <p:cNvGrpSpPr/>
            <p:nvPr/>
          </p:nvGrpSpPr>
          <p:grpSpPr>
            <a:xfrm>
              <a:off x="0" y="0"/>
              <a:ext cx="1595448" cy="842350"/>
              <a:chOff x="0" y="0"/>
              <a:chExt cx="1595447" cy="842349"/>
            </a:xfrm>
          </p:grpSpPr>
          <p:sp>
            <p:nvSpPr>
              <p:cNvPr id="1434" name="Shape 1434"/>
              <p:cNvSpPr/>
              <p:nvPr/>
            </p:nvSpPr>
            <p:spPr>
              <a:xfrm>
                <a:off x="0" y="0"/>
                <a:ext cx="1595448" cy="842350"/>
              </a:xfrm>
              <a:prstGeom prst="roundRect">
                <a:avLst>
                  <a:gd name="adj" fmla="val 6031"/>
                </a:avLst>
              </a:prstGeom>
              <a:solidFill>
                <a:srgbClr val="29756E"/>
              </a:solidFill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>
                <a:lvl1pPr>
                  <a:defRPr>
                    <a:solidFill>
                      <a:srgbClr val="FFFFFF"/>
                    </a:solidFill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pPr lvl="0">
                  <a:defRPr>
                    <a:solidFill>
                      <a:srgbClr val="000000"/>
                    </a:solidFill>
                    <a:uFillTx/>
                  </a:defRPr>
                </a:pPr>
                <a:r>
                  <a:rPr>
                    <a:solidFill>
                      <a:srgbClr val="FFFFFF"/>
                    </a:solidFill>
                    <a:uFill>
                      <a:solidFill>
                        <a:srgbClr val="4D4D4D"/>
                      </a:solidFill>
                    </a:uFill>
                  </a:rPr>
                  <a:t>       DEA</a:t>
                </a:r>
              </a:p>
            </p:txBody>
          </p:sp>
          <p:sp>
            <p:nvSpPr>
              <p:cNvPr id="1435" name="Shape 1435"/>
              <p:cNvSpPr/>
              <p:nvPr/>
            </p:nvSpPr>
            <p:spPr>
              <a:xfrm rot="5400000">
                <a:off x="606422" y="68763"/>
                <a:ext cx="382604" cy="9786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80" y="2320"/>
                    </a:moveTo>
                    <a:lnTo>
                      <a:pt x="20220" y="2320"/>
                    </a:lnTo>
                    <a:lnTo>
                      <a:pt x="20220" y="717"/>
                    </a:lnTo>
                    <a:lnTo>
                      <a:pt x="1380" y="717"/>
                    </a:lnTo>
                    <a:close/>
                    <a:moveTo>
                      <a:pt x="1380" y="4641"/>
                    </a:moveTo>
                    <a:lnTo>
                      <a:pt x="20220" y="4641"/>
                    </a:lnTo>
                    <a:lnTo>
                      <a:pt x="20220" y="3037"/>
                    </a:lnTo>
                    <a:lnTo>
                      <a:pt x="1380" y="3037"/>
                    </a:lnTo>
                    <a:close/>
                    <a:moveTo>
                      <a:pt x="1380" y="6961"/>
                    </a:moveTo>
                    <a:lnTo>
                      <a:pt x="20220" y="6961"/>
                    </a:lnTo>
                    <a:lnTo>
                      <a:pt x="20220" y="5358"/>
                    </a:lnTo>
                    <a:lnTo>
                      <a:pt x="1380" y="5358"/>
                    </a:lnTo>
                    <a:close/>
                    <a:moveTo>
                      <a:pt x="1380" y="9281"/>
                    </a:moveTo>
                    <a:lnTo>
                      <a:pt x="20220" y="9281"/>
                    </a:lnTo>
                    <a:lnTo>
                      <a:pt x="20220" y="7678"/>
                    </a:lnTo>
                    <a:lnTo>
                      <a:pt x="1380" y="7678"/>
                    </a:lnTo>
                    <a:close/>
                    <a:moveTo>
                      <a:pt x="1380" y="11602"/>
                    </a:moveTo>
                    <a:lnTo>
                      <a:pt x="20220" y="11602"/>
                    </a:lnTo>
                    <a:lnTo>
                      <a:pt x="20220" y="9998"/>
                    </a:lnTo>
                    <a:lnTo>
                      <a:pt x="1380" y="9998"/>
                    </a:lnTo>
                    <a:close/>
                    <a:moveTo>
                      <a:pt x="1380" y="13922"/>
                    </a:moveTo>
                    <a:lnTo>
                      <a:pt x="20220" y="13922"/>
                    </a:lnTo>
                    <a:lnTo>
                      <a:pt x="20220" y="12319"/>
                    </a:lnTo>
                    <a:lnTo>
                      <a:pt x="1380" y="12319"/>
                    </a:lnTo>
                    <a:close/>
                    <a:moveTo>
                      <a:pt x="1380" y="16242"/>
                    </a:moveTo>
                    <a:lnTo>
                      <a:pt x="20220" y="16242"/>
                    </a:lnTo>
                    <a:lnTo>
                      <a:pt x="20220" y="14639"/>
                    </a:lnTo>
                    <a:lnTo>
                      <a:pt x="1380" y="14639"/>
                    </a:lnTo>
                    <a:close/>
                    <a:moveTo>
                      <a:pt x="1380" y="18562"/>
                    </a:moveTo>
                    <a:lnTo>
                      <a:pt x="20220" y="18562"/>
                    </a:lnTo>
                    <a:lnTo>
                      <a:pt x="20220" y="16959"/>
                    </a:lnTo>
                    <a:lnTo>
                      <a:pt x="1380" y="16959"/>
                    </a:lnTo>
                    <a:close/>
                    <a:moveTo>
                      <a:pt x="1380" y="20883"/>
                    </a:moveTo>
                    <a:lnTo>
                      <a:pt x="20220" y="20883"/>
                    </a:lnTo>
                    <a:lnTo>
                      <a:pt x="20220" y="19280"/>
                    </a:lnTo>
                    <a:lnTo>
                      <a:pt x="1380" y="19280"/>
                    </a:lnTo>
                    <a:close/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21600"/>
                    </a:lnTo>
                    <a:lnTo>
                      <a:pt x="20565" y="21600"/>
                    </a:lnTo>
                    <a:lnTo>
                      <a:pt x="20565" y="21600"/>
                    </a:lnTo>
                    <a:lnTo>
                      <a:pt x="345" y="21600"/>
                    </a:lnTo>
                    <a:lnTo>
                      <a:pt x="345" y="21600"/>
                    </a:lnTo>
                    <a:close/>
                  </a:path>
                </a:pathLst>
              </a:custGeom>
              <a:solidFill>
                <a:srgbClr val="000000">
                  <a:alpha val="40000"/>
                </a:srgbClr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>
                    <a:solidFill>
                      <a:srgbClr val="FFFFFF"/>
                    </a:solidFill>
                    <a:uFillTx/>
                  </a:defRPr>
                </a:pPr>
              </a:p>
            </p:txBody>
          </p:sp>
          <p:pic>
            <p:nvPicPr>
              <p:cNvPr id="1436" name="pasted-image.pdf"/>
              <p:cNvPicPr/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04270" y="55033"/>
                <a:ext cx="241301" cy="228601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  <p:sp>
          <p:nvSpPr>
            <p:cNvPr id="1438" name="Shape 1438"/>
            <p:cNvSpPr/>
            <p:nvPr/>
          </p:nvSpPr>
          <p:spPr>
            <a:xfrm>
              <a:off x="1036706" y="429030"/>
              <a:ext cx="177449" cy="226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10615"/>
                  </a:moveTo>
                  <a:cubicBezTo>
                    <a:pt x="9309" y="10615"/>
                    <a:pt x="8100" y="11561"/>
                    <a:pt x="8100" y="12728"/>
                  </a:cubicBezTo>
                  <a:cubicBezTo>
                    <a:pt x="8100" y="13666"/>
                    <a:pt x="8879" y="14461"/>
                    <a:pt x="9969" y="14711"/>
                  </a:cubicBezTo>
                  <a:lnTo>
                    <a:pt x="9969" y="18845"/>
                  </a:lnTo>
                  <a:cubicBezTo>
                    <a:pt x="9969" y="19205"/>
                    <a:pt x="10341" y="19496"/>
                    <a:pt x="10800" y="19496"/>
                  </a:cubicBezTo>
                  <a:cubicBezTo>
                    <a:pt x="11259" y="19496"/>
                    <a:pt x="11631" y="19205"/>
                    <a:pt x="11631" y="18845"/>
                  </a:cubicBezTo>
                  <a:lnTo>
                    <a:pt x="11631" y="14711"/>
                  </a:lnTo>
                  <a:cubicBezTo>
                    <a:pt x="12721" y="14461"/>
                    <a:pt x="13500" y="13666"/>
                    <a:pt x="13500" y="12728"/>
                  </a:cubicBezTo>
                  <a:cubicBezTo>
                    <a:pt x="13500" y="11561"/>
                    <a:pt x="12291" y="10615"/>
                    <a:pt x="10800" y="10615"/>
                  </a:cubicBezTo>
                  <a:close/>
                  <a:moveTo>
                    <a:pt x="10800" y="2911"/>
                  </a:moveTo>
                  <a:cubicBezTo>
                    <a:pt x="8542" y="2911"/>
                    <a:pt x="6712" y="4344"/>
                    <a:pt x="6712" y="6111"/>
                  </a:cubicBezTo>
                  <a:lnTo>
                    <a:pt x="6712" y="6111"/>
                  </a:lnTo>
                  <a:lnTo>
                    <a:pt x="6706" y="6111"/>
                  </a:lnTo>
                  <a:lnTo>
                    <a:pt x="6706" y="9188"/>
                  </a:lnTo>
                  <a:lnTo>
                    <a:pt x="14894" y="9188"/>
                  </a:lnTo>
                  <a:lnTo>
                    <a:pt x="14894" y="6111"/>
                  </a:lnTo>
                  <a:lnTo>
                    <a:pt x="14888" y="6111"/>
                  </a:lnTo>
                  <a:cubicBezTo>
                    <a:pt x="14888" y="6111"/>
                    <a:pt x="14888" y="6111"/>
                    <a:pt x="14888" y="6111"/>
                  </a:cubicBezTo>
                  <a:cubicBezTo>
                    <a:pt x="14888" y="4344"/>
                    <a:pt x="13058" y="2911"/>
                    <a:pt x="10800" y="2911"/>
                  </a:cubicBezTo>
                  <a:close/>
                  <a:moveTo>
                    <a:pt x="10800" y="0"/>
                  </a:moveTo>
                  <a:cubicBezTo>
                    <a:pt x="14973" y="0"/>
                    <a:pt x="18355" y="2648"/>
                    <a:pt x="18355" y="5915"/>
                  </a:cubicBezTo>
                  <a:lnTo>
                    <a:pt x="18355" y="9188"/>
                  </a:lnTo>
                  <a:lnTo>
                    <a:pt x="18958" y="9188"/>
                  </a:lnTo>
                  <a:cubicBezTo>
                    <a:pt x="20417" y="9188"/>
                    <a:pt x="21600" y="10114"/>
                    <a:pt x="21600" y="11257"/>
                  </a:cubicBezTo>
                  <a:lnTo>
                    <a:pt x="21600" y="19531"/>
                  </a:lnTo>
                  <a:cubicBezTo>
                    <a:pt x="21600" y="20674"/>
                    <a:pt x="20417" y="21600"/>
                    <a:pt x="18958" y="21600"/>
                  </a:cubicBezTo>
                  <a:lnTo>
                    <a:pt x="2642" y="21600"/>
                  </a:lnTo>
                  <a:cubicBezTo>
                    <a:pt x="1183" y="21600"/>
                    <a:pt x="0" y="20674"/>
                    <a:pt x="0" y="19531"/>
                  </a:cubicBezTo>
                  <a:lnTo>
                    <a:pt x="0" y="11257"/>
                  </a:lnTo>
                  <a:cubicBezTo>
                    <a:pt x="0" y="10114"/>
                    <a:pt x="1183" y="9188"/>
                    <a:pt x="2642" y="9188"/>
                  </a:cubicBezTo>
                  <a:lnTo>
                    <a:pt x="3245" y="9188"/>
                  </a:lnTo>
                  <a:lnTo>
                    <a:pt x="3245" y="5915"/>
                  </a:lnTo>
                  <a:cubicBezTo>
                    <a:pt x="3245" y="2648"/>
                    <a:pt x="6627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uFillTx/>
                </a:defRPr>
              </a:pPr>
            </a:p>
          </p:txBody>
        </p:sp>
      </p:grpSp>
      <p:grpSp>
        <p:nvGrpSpPr>
          <p:cNvPr id="1445" name="Group 1445"/>
          <p:cNvGrpSpPr/>
          <p:nvPr/>
        </p:nvGrpSpPr>
        <p:grpSpPr>
          <a:xfrm>
            <a:off x="6551542" y="2319632"/>
            <a:ext cx="1595449" cy="842351"/>
            <a:chOff x="0" y="0"/>
            <a:chExt cx="1595447" cy="842349"/>
          </a:xfrm>
        </p:grpSpPr>
        <p:grpSp>
          <p:nvGrpSpPr>
            <p:cNvPr id="1443" name="Group 1443"/>
            <p:cNvGrpSpPr/>
            <p:nvPr/>
          </p:nvGrpSpPr>
          <p:grpSpPr>
            <a:xfrm>
              <a:off x="0" y="0"/>
              <a:ext cx="1595448" cy="842350"/>
              <a:chOff x="0" y="0"/>
              <a:chExt cx="1595447" cy="842349"/>
            </a:xfrm>
          </p:grpSpPr>
          <p:sp>
            <p:nvSpPr>
              <p:cNvPr id="1440" name="Shape 1440"/>
              <p:cNvSpPr/>
              <p:nvPr/>
            </p:nvSpPr>
            <p:spPr>
              <a:xfrm>
                <a:off x="0" y="0"/>
                <a:ext cx="1595448" cy="842350"/>
              </a:xfrm>
              <a:prstGeom prst="roundRect">
                <a:avLst>
                  <a:gd name="adj" fmla="val 6031"/>
                </a:avLst>
              </a:prstGeom>
              <a:solidFill>
                <a:srgbClr val="29756E"/>
              </a:solidFill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>
                <a:lvl1pPr>
                  <a:defRPr>
                    <a:solidFill>
                      <a:srgbClr val="FFFFFF"/>
                    </a:solidFill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pPr lvl="0">
                  <a:defRPr>
                    <a:solidFill>
                      <a:srgbClr val="000000"/>
                    </a:solidFill>
                    <a:uFillTx/>
                  </a:defRPr>
                </a:pPr>
                <a:r>
                  <a:rPr>
                    <a:solidFill>
                      <a:srgbClr val="FFFFFF"/>
                    </a:solidFill>
                    <a:uFill>
                      <a:solidFill>
                        <a:srgbClr val="4D4D4D"/>
                      </a:solidFill>
                    </a:uFill>
                  </a:rPr>
                  <a:t>       DEA</a:t>
                </a:r>
              </a:p>
            </p:txBody>
          </p:sp>
          <p:sp>
            <p:nvSpPr>
              <p:cNvPr id="1441" name="Shape 1441"/>
              <p:cNvSpPr/>
              <p:nvPr/>
            </p:nvSpPr>
            <p:spPr>
              <a:xfrm rot="5400000">
                <a:off x="606422" y="68763"/>
                <a:ext cx="382604" cy="9786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80" y="2320"/>
                    </a:moveTo>
                    <a:lnTo>
                      <a:pt x="20220" y="2320"/>
                    </a:lnTo>
                    <a:lnTo>
                      <a:pt x="20220" y="717"/>
                    </a:lnTo>
                    <a:lnTo>
                      <a:pt x="1380" y="717"/>
                    </a:lnTo>
                    <a:close/>
                    <a:moveTo>
                      <a:pt x="1380" y="4641"/>
                    </a:moveTo>
                    <a:lnTo>
                      <a:pt x="20220" y="4641"/>
                    </a:lnTo>
                    <a:lnTo>
                      <a:pt x="20220" y="3037"/>
                    </a:lnTo>
                    <a:lnTo>
                      <a:pt x="1380" y="3037"/>
                    </a:lnTo>
                    <a:close/>
                    <a:moveTo>
                      <a:pt x="1380" y="6961"/>
                    </a:moveTo>
                    <a:lnTo>
                      <a:pt x="20220" y="6961"/>
                    </a:lnTo>
                    <a:lnTo>
                      <a:pt x="20220" y="5358"/>
                    </a:lnTo>
                    <a:lnTo>
                      <a:pt x="1380" y="5358"/>
                    </a:lnTo>
                    <a:close/>
                    <a:moveTo>
                      <a:pt x="1380" y="9281"/>
                    </a:moveTo>
                    <a:lnTo>
                      <a:pt x="20220" y="9281"/>
                    </a:lnTo>
                    <a:lnTo>
                      <a:pt x="20220" y="7678"/>
                    </a:lnTo>
                    <a:lnTo>
                      <a:pt x="1380" y="7678"/>
                    </a:lnTo>
                    <a:close/>
                    <a:moveTo>
                      <a:pt x="1380" y="11602"/>
                    </a:moveTo>
                    <a:lnTo>
                      <a:pt x="20220" y="11602"/>
                    </a:lnTo>
                    <a:lnTo>
                      <a:pt x="20220" y="9998"/>
                    </a:lnTo>
                    <a:lnTo>
                      <a:pt x="1380" y="9998"/>
                    </a:lnTo>
                    <a:close/>
                    <a:moveTo>
                      <a:pt x="1380" y="13922"/>
                    </a:moveTo>
                    <a:lnTo>
                      <a:pt x="20220" y="13922"/>
                    </a:lnTo>
                    <a:lnTo>
                      <a:pt x="20220" y="12319"/>
                    </a:lnTo>
                    <a:lnTo>
                      <a:pt x="1380" y="12319"/>
                    </a:lnTo>
                    <a:close/>
                    <a:moveTo>
                      <a:pt x="1380" y="16242"/>
                    </a:moveTo>
                    <a:lnTo>
                      <a:pt x="20220" y="16242"/>
                    </a:lnTo>
                    <a:lnTo>
                      <a:pt x="20220" y="14639"/>
                    </a:lnTo>
                    <a:lnTo>
                      <a:pt x="1380" y="14639"/>
                    </a:lnTo>
                    <a:close/>
                    <a:moveTo>
                      <a:pt x="1380" y="18562"/>
                    </a:moveTo>
                    <a:lnTo>
                      <a:pt x="20220" y="18562"/>
                    </a:lnTo>
                    <a:lnTo>
                      <a:pt x="20220" y="16959"/>
                    </a:lnTo>
                    <a:lnTo>
                      <a:pt x="1380" y="16959"/>
                    </a:lnTo>
                    <a:close/>
                    <a:moveTo>
                      <a:pt x="1380" y="20883"/>
                    </a:moveTo>
                    <a:lnTo>
                      <a:pt x="20220" y="20883"/>
                    </a:lnTo>
                    <a:lnTo>
                      <a:pt x="20220" y="19280"/>
                    </a:lnTo>
                    <a:lnTo>
                      <a:pt x="1380" y="19280"/>
                    </a:lnTo>
                    <a:close/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21600"/>
                    </a:lnTo>
                    <a:lnTo>
                      <a:pt x="20565" y="21600"/>
                    </a:lnTo>
                    <a:lnTo>
                      <a:pt x="20565" y="21600"/>
                    </a:lnTo>
                    <a:lnTo>
                      <a:pt x="345" y="21600"/>
                    </a:lnTo>
                    <a:lnTo>
                      <a:pt x="345" y="21600"/>
                    </a:lnTo>
                    <a:close/>
                  </a:path>
                </a:pathLst>
              </a:custGeom>
              <a:solidFill>
                <a:srgbClr val="000000">
                  <a:alpha val="40000"/>
                </a:srgbClr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>
                    <a:solidFill>
                      <a:srgbClr val="FFFFFF"/>
                    </a:solidFill>
                    <a:uFillTx/>
                  </a:defRPr>
                </a:pPr>
              </a:p>
            </p:txBody>
          </p:sp>
          <p:pic>
            <p:nvPicPr>
              <p:cNvPr id="1442" name="pasted-image.pdf"/>
              <p:cNvPicPr/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04270" y="55033"/>
                <a:ext cx="241301" cy="228601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  <p:sp>
          <p:nvSpPr>
            <p:cNvPr id="1444" name="Shape 1444"/>
            <p:cNvSpPr/>
            <p:nvPr/>
          </p:nvSpPr>
          <p:spPr>
            <a:xfrm>
              <a:off x="1036706" y="429030"/>
              <a:ext cx="177449" cy="226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10615"/>
                  </a:moveTo>
                  <a:cubicBezTo>
                    <a:pt x="9309" y="10615"/>
                    <a:pt x="8100" y="11561"/>
                    <a:pt x="8100" y="12728"/>
                  </a:cubicBezTo>
                  <a:cubicBezTo>
                    <a:pt x="8100" y="13666"/>
                    <a:pt x="8879" y="14461"/>
                    <a:pt x="9969" y="14711"/>
                  </a:cubicBezTo>
                  <a:lnTo>
                    <a:pt x="9969" y="18845"/>
                  </a:lnTo>
                  <a:cubicBezTo>
                    <a:pt x="9969" y="19205"/>
                    <a:pt x="10341" y="19496"/>
                    <a:pt x="10800" y="19496"/>
                  </a:cubicBezTo>
                  <a:cubicBezTo>
                    <a:pt x="11259" y="19496"/>
                    <a:pt x="11631" y="19205"/>
                    <a:pt x="11631" y="18845"/>
                  </a:cubicBezTo>
                  <a:lnTo>
                    <a:pt x="11631" y="14711"/>
                  </a:lnTo>
                  <a:cubicBezTo>
                    <a:pt x="12721" y="14461"/>
                    <a:pt x="13500" y="13666"/>
                    <a:pt x="13500" y="12728"/>
                  </a:cubicBezTo>
                  <a:cubicBezTo>
                    <a:pt x="13500" y="11561"/>
                    <a:pt x="12291" y="10615"/>
                    <a:pt x="10800" y="10615"/>
                  </a:cubicBezTo>
                  <a:close/>
                  <a:moveTo>
                    <a:pt x="10800" y="2911"/>
                  </a:moveTo>
                  <a:cubicBezTo>
                    <a:pt x="8542" y="2911"/>
                    <a:pt x="6712" y="4344"/>
                    <a:pt x="6712" y="6111"/>
                  </a:cubicBezTo>
                  <a:lnTo>
                    <a:pt x="6712" y="6111"/>
                  </a:lnTo>
                  <a:lnTo>
                    <a:pt x="6706" y="6111"/>
                  </a:lnTo>
                  <a:lnTo>
                    <a:pt x="6706" y="9188"/>
                  </a:lnTo>
                  <a:lnTo>
                    <a:pt x="14894" y="9188"/>
                  </a:lnTo>
                  <a:lnTo>
                    <a:pt x="14894" y="6111"/>
                  </a:lnTo>
                  <a:lnTo>
                    <a:pt x="14888" y="6111"/>
                  </a:lnTo>
                  <a:cubicBezTo>
                    <a:pt x="14888" y="6111"/>
                    <a:pt x="14888" y="6111"/>
                    <a:pt x="14888" y="6111"/>
                  </a:cubicBezTo>
                  <a:cubicBezTo>
                    <a:pt x="14888" y="4344"/>
                    <a:pt x="13058" y="2911"/>
                    <a:pt x="10800" y="2911"/>
                  </a:cubicBezTo>
                  <a:close/>
                  <a:moveTo>
                    <a:pt x="10800" y="0"/>
                  </a:moveTo>
                  <a:cubicBezTo>
                    <a:pt x="14973" y="0"/>
                    <a:pt x="18355" y="2648"/>
                    <a:pt x="18355" y="5915"/>
                  </a:cubicBezTo>
                  <a:lnTo>
                    <a:pt x="18355" y="9188"/>
                  </a:lnTo>
                  <a:lnTo>
                    <a:pt x="18958" y="9188"/>
                  </a:lnTo>
                  <a:cubicBezTo>
                    <a:pt x="20417" y="9188"/>
                    <a:pt x="21600" y="10114"/>
                    <a:pt x="21600" y="11257"/>
                  </a:cubicBezTo>
                  <a:lnTo>
                    <a:pt x="21600" y="19531"/>
                  </a:lnTo>
                  <a:cubicBezTo>
                    <a:pt x="21600" y="20674"/>
                    <a:pt x="20417" y="21600"/>
                    <a:pt x="18958" y="21600"/>
                  </a:cubicBezTo>
                  <a:lnTo>
                    <a:pt x="2642" y="21600"/>
                  </a:lnTo>
                  <a:cubicBezTo>
                    <a:pt x="1183" y="21600"/>
                    <a:pt x="0" y="20674"/>
                    <a:pt x="0" y="19531"/>
                  </a:cubicBezTo>
                  <a:lnTo>
                    <a:pt x="0" y="11257"/>
                  </a:lnTo>
                  <a:cubicBezTo>
                    <a:pt x="0" y="10114"/>
                    <a:pt x="1183" y="9188"/>
                    <a:pt x="2642" y="9188"/>
                  </a:cubicBezTo>
                  <a:lnTo>
                    <a:pt x="3245" y="9188"/>
                  </a:lnTo>
                  <a:lnTo>
                    <a:pt x="3245" y="5915"/>
                  </a:lnTo>
                  <a:cubicBezTo>
                    <a:pt x="3245" y="2648"/>
                    <a:pt x="6627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uFillTx/>
                </a:defRPr>
              </a:pPr>
            </a:p>
          </p:txBody>
        </p:sp>
      </p:grpSp>
      <p:grpSp>
        <p:nvGrpSpPr>
          <p:cNvPr id="1451" name="Group 1451"/>
          <p:cNvGrpSpPr/>
          <p:nvPr/>
        </p:nvGrpSpPr>
        <p:grpSpPr>
          <a:xfrm>
            <a:off x="6551542" y="1368220"/>
            <a:ext cx="1595449" cy="842351"/>
            <a:chOff x="0" y="0"/>
            <a:chExt cx="1595447" cy="842349"/>
          </a:xfrm>
        </p:grpSpPr>
        <p:grpSp>
          <p:nvGrpSpPr>
            <p:cNvPr id="1449" name="Group 1449"/>
            <p:cNvGrpSpPr/>
            <p:nvPr/>
          </p:nvGrpSpPr>
          <p:grpSpPr>
            <a:xfrm>
              <a:off x="0" y="0"/>
              <a:ext cx="1595448" cy="842350"/>
              <a:chOff x="0" y="0"/>
              <a:chExt cx="1595447" cy="842349"/>
            </a:xfrm>
          </p:grpSpPr>
          <p:sp>
            <p:nvSpPr>
              <p:cNvPr id="1446" name="Shape 1446"/>
              <p:cNvSpPr/>
              <p:nvPr/>
            </p:nvSpPr>
            <p:spPr>
              <a:xfrm>
                <a:off x="0" y="0"/>
                <a:ext cx="1595448" cy="842350"/>
              </a:xfrm>
              <a:prstGeom prst="roundRect">
                <a:avLst>
                  <a:gd name="adj" fmla="val 6031"/>
                </a:avLst>
              </a:prstGeom>
              <a:solidFill>
                <a:srgbClr val="29756E"/>
              </a:solidFill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>
                <a:lvl1pPr>
                  <a:defRPr>
                    <a:solidFill>
                      <a:srgbClr val="FFFFFF"/>
                    </a:solidFill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pPr lvl="0">
                  <a:defRPr>
                    <a:solidFill>
                      <a:srgbClr val="000000"/>
                    </a:solidFill>
                    <a:uFillTx/>
                  </a:defRPr>
                </a:pPr>
                <a:r>
                  <a:rPr>
                    <a:solidFill>
                      <a:srgbClr val="FFFFFF"/>
                    </a:solidFill>
                    <a:uFill>
                      <a:solidFill>
                        <a:srgbClr val="4D4D4D"/>
                      </a:solidFill>
                    </a:uFill>
                  </a:rPr>
                  <a:t>       DEA</a:t>
                </a:r>
              </a:p>
            </p:txBody>
          </p:sp>
          <p:sp>
            <p:nvSpPr>
              <p:cNvPr id="1447" name="Shape 1447"/>
              <p:cNvSpPr/>
              <p:nvPr/>
            </p:nvSpPr>
            <p:spPr>
              <a:xfrm rot="5400000">
                <a:off x="606422" y="68763"/>
                <a:ext cx="382604" cy="9786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80" y="2320"/>
                    </a:moveTo>
                    <a:lnTo>
                      <a:pt x="20220" y="2320"/>
                    </a:lnTo>
                    <a:lnTo>
                      <a:pt x="20220" y="717"/>
                    </a:lnTo>
                    <a:lnTo>
                      <a:pt x="1380" y="717"/>
                    </a:lnTo>
                    <a:close/>
                    <a:moveTo>
                      <a:pt x="1380" y="4641"/>
                    </a:moveTo>
                    <a:lnTo>
                      <a:pt x="20220" y="4641"/>
                    </a:lnTo>
                    <a:lnTo>
                      <a:pt x="20220" y="3037"/>
                    </a:lnTo>
                    <a:lnTo>
                      <a:pt x="1380" y="3037"/>
                    </a:lnTo>
                    <a:close/>
                    <a:moveTo>
                      <a:pt x="1380" y="6961"/>
                    </a:moveTo>
                    <a:lnTo>
                      <a:pt x="20220" y="6961"/>
                    </a:lnTo>
                    <a:lnTo>
                      <a:pt x="20220" y="5358"/>
                    </a:lnTo>
                    <a:lnTo>
                      <a:pt x="1380" y="5358"/>
                    </a:lnTo>
                    <a:close/>
                    <a:moveTo>
                      <a:pt x="1380" y="9281"/>
                    </a:moveTo>
                    <a:lnTo>
                      <a:pt x="20220" y="9281"/>
                    </a:lnTo>
                    <a:lnTo>
                      <a:pt x="20220" y="7678"/>
                    </a:lnTo>
                    <a:lnTo>
                      <a:pt x="1380" y="7678"/>
                    </a:lnTo>
                    <a:close/>
                    <a:moveTo>
                      <a:pt x="1380" y="11602"/>
                    </a:moveTo>
                    <a:lnTo>
                      <a:pt x="20220" y="11602"/>
                    </a:lnTo>
                    <a:lnTo>
                      <a:pt x="20220" y="9998"/>
                    </a:lnTo>
                    <a:lnTo>
                      <a:pt x="1380" y="9998"/>
                    </a:lnTo>
                    <a:close/>
                    <a:moveTo>
                      <a:pt x="1380" y="13922"/>
                    </a:moveTo>
                    <a:lnTo>
                      <a:pt x="20220" y="13922"/>
                    </a:lnTo>
                    <a:lnTo>
                      <a:pt x="20220" y="12319"/>
                    </a:lnTo>
                    <a:lnTo>
                      <a:pt x="1380" y="12319"/>
                    </a:lnTo>
                    <a:close/>
                    <a:moveTo>
                      <a:pt x="1380" y="16242"/>
                    </a:moveTo>
                    <a:lnTo>
                      <a:pt x="20220" y="16242"/>
                    </a:lnTo>
                    <a:lnTo>
                      <a:pt x="20220" y="14639"/>
                    </a:lnTo>
                    <a:lnTo>
                      <a:pt x="1380" y="14639"/>
                    </a:lnTo>
                    <a:close/>
                    <a:moveTo>
                      <a:pt x="1380" y="18562"/>
                    </a:moveTo>
                    <a:lnTo>
                      <a:pt x="20220" y="18562"/>
                    </a:lnTo>
                    <a:lnTo>
                      <a:pt x="20220" y="16959"/>
                    </a:lnTo>
                    <a:lnTo>
                      <a:pt x="1380" y="16959"/>
                    </a:lnTo>
                    <a:close/>
                    <a:moveTo>
                      <a:pt x="1380" y="20883"/>
                    </a:moveTo>
                    <a:lnTo>
                      <a:pt x="20220" y="20883"/>
                    </a:lnTo>
                    <a:lnTo>
                      <a:pt x="20220" y="19280"/>
                    </a:lnTo>
                    <a:lnTo>
                      <a:pt x="1380" y="19280"/>
                    </a:lnTo>
                    <a:close/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21600"/>
                    </a:lnTo>
                    <a:lnTo>
                      <a:pt x="20565" y="21600"/>
                    </a:lnTo>
                    <a:lnTo>
                      <a:pt x="20565" y="21600"/>
                    </a:lnTo>
                    <a:lnTo>
                      <a:pt x="345" y="21600"/>
                    </a:lnTo>
                    <a:lnTo>
                      <a:pt x="345" y="21600"/>
                    </a:lnTo>
                    <a:close/>
                  </a:path>
                </a:pathLst>
              </a:custGeom>
              <a:solidFill>
                <a:srgbClr val="000000">
                  <a:alpha val="40000"/>
                </a:srgbClr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>
                    <a:solidFill>
                      <a:srgbClr val="FFFFFF"/>
                    </a:solidFill>
                    <a:uFillTx/>
                  </a:defRPr>
                </a:pPr>
              </a:p>
            </p:txBody>
          </p:sp>
          <p:pic>
            <p:nvPicPr>
              <p:cNvPr id="1448" name="pasted-image.pdf"/>
              <p:cNvPicPr/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04270" y="55033"/>
                <a:ext cx="241301" cy="228601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  <p:sp>
          <p:nvSpPr>
            <p:cNvPr id="1450" name="Shape 1450"/>
            <p:cNvSpPr/>
            <p:nvPr/>
          </p:nvSpPr>
          <p:spPr>
            <a:xfrm>
              <a:off x="1036706" y="429030"/>
              <a:ext cx="177449" cy="226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10615"/>
                  </a:moveTo>
                  <a:cubicBezTo>
                    <a:pt x="9309" y="10615"/>
                    <a:pt x="8100" y="11561"/>
                    <a:pt x="8100" y="12728"/>
                  </a:cubicBezTo>
                  <a:cubicBezTo>
                    <a:pt x="8100" y="13666"/>
                    <a:pt x="8879" y="14461"/>
                    <a:pt x="9969" y="14711"/>
                  </a:cubicBezTo>
                  <a:lnTo>
                    <a:pt x="9969" y="18845"/>
                  </a:lnTo>
                  <a:cubicBezTo>
                    <a:pt x="9969" y="19205"/>
                    <a:pt x="10341" y="19496"/>
                    <a:pt x="10800" y="19496"/>
                  </a:cubicBezTo>
                  <a:cubicBezTo>
                    <a:pt x="11259" y="19496"/>
                    <a:pt x="11631" y="19205"/>
                    <a:pt x="11631" y="18845"/>
                  </a:cubicBezTo>
                  <a:lnTo>
                    <a:pt x="11631" y="14711"/>
                  </a:lnTo>
                  <a:cubicBezTo>
                    <a:pt x="12721" y="14461"/>
                    <a:pt x="13500" y="13666"/>
                    <a:pt x="13500" y="12728"/>
                  </a:cubicBezTo>
                  <a:cubicBezTo>
                    <a:pt x="13500" y="11561"/>
                    <a:pt x="12291" y="10615"/>
                    <a:pt x="10800" y="10615"/>
                  </a:cubicBezTo>
                  <a:close/>
                  <a:moveTo>
                    <a:pt x="10800" y="2911"/>
                  </a:moveTo>
                  <a:cubicBezTo>
                    <a:pt x="8542" y="2911"/>
                    <a:pt x="6712" y="4344"/>
                    <a:pt x="6712" y="6111"/>
                  </a:cubicBezTo>
                  <a:lnTo>
                    <a:pt x="6712" y="6111"/>
                  </a:lnTo>
                  <a:lnTo>
                    <a:pt x="6706" y="6111"/>
                  </a:lnTo>
                  <a:lnTo>
                    <a:pt x="6706" y="9188"/>
                  </a:lnTo>
                  <a:lnTo>
                    <a:pt x="14894" y="9188"/>
                  </a:lnTo>
                  <a:lnTo>
                    <a:pt x="14894" y="6111"/>
                  </a:lnTo>
                  <a:lnTo>
                    <a:pt x="14888" y="6111"/>
                  </a:lnTo>
                  <a:cubicBezTo>
                    <a:pt x="14888" y="6111"/>
                    <a:pt x="14888" y="6111"/>
                    <a:pt x="14888" y="6111"/>
                  </a:cubicBezTo>
                  <a:cubicBezTo>
                    <a:pt x="14888" y="4344"/>
                    <a:pt x="13058" y="2911"/>
                    <a:pt x="10800" y="2911"/>
                  </a:cubicBezTo>
                  <a:close/>
                  <a:moveTo>
                    <a:pt x="10800" y="0"/>
                  </a:moveTo>
                  <a:cubicBezTo>
                    <a:pt x="14973" y="0"/>
                    <a:pt x="18355" y="2648"/>
                    <a:pt x="18355" y="5915"/>
                  </a:cubicBezTo>
                  <a:lnTo>
                    <a:pt x="18355" y="9188"/>
                  </a:lnTo>
                  <a:lnTo>
                    <a:pt x="18958" y="9188"/>
                  </a:lnTo>
                  <a:cubicBezTo>
                    <a:pt x="20417" y="9188"/>
                    <a:pt x="21600" y="10114"/>
                    <a:pt x="21600" y="11257"/>
                  </a:cubicBezTo>
                  <a:lnTo>
                    <a:pt x="21600" y="19531"/>
                  </a:lnTo>
                  <a:cubicBezTo>
                    <a:pt x="21600" y="20674"/>
                    <a:pt x="20417" y="21600"/>
                    <a:pt x="18958" y="21600"/>
                  </a:cubicBezTo>
                  <a:lnTo>
                    <a:pt x="2642" y="21600"/>
                  </a:lnTo>
                  <a:cubicBezTo>
                    <a:pt x="1183" y="21600"/>
                    <a:pt x="0" y="20674"/>
                    <a:pt x="0" y="19531"/>
                  </a:cubicBezTo>
                  <a:lnTo>
                    <a:pt x="0" y="11257"/>
                  </a:lnTo>
                  <a:cubicBezTo>
                    <a:pt x="0" y="10114"/>
                    <a:pt x="1183" y="9188"/>
                    <a:pt x="2642" y="9188"/>
                  </a:cubicBezTo>
                  <a:lnTo>
                    <a:pt x="3245" y="9188"/>
                  </a:lnTo>
                  <a:lnTo>
                    <a:pt x="3245" y="5915"/>
                  </a:lnTo>
                  <a:cubicBezTo>
                    <a:pt x="3245" y="2648"/>
                    <a:pt x="6627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uFillTx/>
                </a:defRPr>
              </a:pPr>
            </a:p>
          </p:txBody>
        </p:sp>
      </p:grpSp>
      <p:pic>
        <p:nvPicPr>
          <p:cNvPr id="1452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52354" y="4154611"/>
            <a:ext cx="2193826" cy="34554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5" name="Group 1455"/>
          <p:cNvGrpSpPr/>
          <p:nvPr/>
        </p:nvGrpSpPr>
        <p:grpSpPr>
          <a:xfrm>
            <a:off x="895590" y="852465"/>
            <a:ext cx="379965" cy="3646295"/>
            <a:chOff x="0" y="0"/>
            <a:chExt cx="379963" cy="3646293"/>
          </a:xfrm>
        </p:grpSpPr>
        <p:sp>
          <p:nvSpPr>
            <p:cNvPr id="1453" name="Shape 1453"/>
            <p:cNvSpPr/>
            <p:nvPr/>
          </p:nvSpPr>
          <p:spPr>
            <a:xfrm rot="16200000">
              <a:off x="-1633165" y="1633165"/>
              <a:ext cx="3646294" cy="379964"/>
            </a:xfrm>
            <a:prstGeom prst="roundRect">
              <a:avLst>
                <a:gd name="adj" fmla="val 13079"/>
              </a:avLst>
            </a:prstGeom>
            <a:solidFill>
              <a:srgbClr val="5E5E5E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</a:rPr>
                <a:t>        Router</a:t>
              </a:r>
            </a:p>
          </p:txBody>
        </p:sp>
        <p:pic>
          <p:nvPicPr>
            <p:cNvPr id="1454" name="pasted-image.pd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6200000">
              <a:off x="76501" y="3316865"/>
              <a:ext cx="236058" cy="23605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sp>
        <p:nvSpPr>
          <p:cNvPr id="1456" name="Shape 1456"/>
          <p:cNvSpPr/>
          <p:nvPr/>
        </p:nvSpPr>
        <p:spPr>
          <a:xfrm>
            <a:off x="809199" y="813543"/>
            <a:ext cx="7793691" cy="3729740"/>
          </a:xfrm>
          <a:prstGeom prst="roundRect">
            <a:avLst>
              <a:gd name="adj" fmla="val 1362"/>
            </a:avLst>
          </a:prstGeom>
          <a:ln w="25400">
            <a:solidFill>
              <a:srgbClr val="29756E"/>
            </a:solidFill>
            <a:round/>
          </a:ln>
        </p:spPr>
        <p:txBody>
          <a:bodyPr lIns="0" tIns="0" rIns="0" bIns="0" anchor="ctr"/>
          <a:lstStyle/>
          <a:p>
            <a:pPr lvl="0"/>
          </a:p>
        </p:txBody>
      </p:sp>
      <p:grpSp>
        <p:nvGrpSpPr>
          <p:cNvPr id="1459" name="Group 1459"/>
          <p:cNvGrpSpPr/>
          <p:nvPr/>
        </p:nvGrpSpPr>
        <p:grpSpPr>
          <a:xfrm>
            <a:off x="1654347" y="1160190"/>
            <a:ext cx="1934298" cy="345549"/>
            <a:chOff x="0" y="0"/>
            <a:chExt cx="1934297" cy="345547"/>
          </a:xfrm>
        </p:grpSpPr>
        <p:sp>
          <p:nvSpPr>
            <p:cNvPr id="1457" name="Shape 1457"/>
            <p:cNvSpPr/>
            <p:nvPr/>
          </p:nvSpPr>
          <p:spPr>
            <a:xfrm>
              <a:off x="0" y="0"/>
              <a:ext cx="1934298" cy="345548"/>
            </a:xfrm>
            <a:prstGeom prst="roundRect">
              <a:avLst>
                <a:gd name="adj" fmla="val 13038"/>
              </a:avLst>
            </a:prstGeom>
            <a:solidFill>
              <a:srgbClr val="545454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</a:rPr>
                <a:t>        Blobstore</a:t>
              </a:r>
            </a:p>
          </p:txBody>
        </p:sp>
        <p:sp>
          <p:nvSpPr>
            <p:cNvPr id="1458" name="Shape 1458"/>
            <p:cNvSpPr/>
            <p:nvPr/>
          </p:nvSpPr>
          <p:spPr>
            <a:xfrm>
              <a:off x="125475" y="76511"/>
              <a:ext cx="184593" cy="192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2228"/>
                  </a:moveTo>
                  <a:cubicBezTo>
                    <a:pt x="0" y="13862"/>
                    <a:pt x="4835" y="15186"/>
                    <a:pt x="10800" y="15186"/>
                  </a:cubicBezTo>
                  <a:cubicBezTo>
                    <a:pt x="16765" y="15186"/>
                    <a:pt x="21600" y="13862"/>
                    <a:pt x="21600" y="12228"/>
                  </a:cubicBezTo>
                  <a:lnTo>
                    <a:pt x="21600" y="18660"/>
                  </a:lnTo>
                  <a:lnTo>
                    <a:pt x="21593" y="18660"/>
                  </a:lnTo>
                  <a:cubicBezTo>
                    <a:pt x="21563" y="20285"/>
                    <a:pt x="16742" y="21600"/>
                    <a:pt x="10800" y="21600"/>
                  </a:cubicBezTo>
                  <a:cubicBezTo>
                    <a:pt x="4858" y="21600"/>
                    <a:pt x="37" y="20285"/>
                    <a:pt x="7" y="18660"/>
                  </a:cubicBezTo>
                  <a:lnTo>
                    <a:pt x="0" y="18660"/>
                  </a:lnTo>
                  <a:lnTo>
                    <a:pt x="0" y="18641"/>
                  </a:lnTo>
                  <a:close/>
                  <a:moveTo>
                    <a:pt x="0" y="4106"/>
                  </a:moveTo>
                  <a:cubicBezTo>
                    <a:pt x="0" y="5740"/>
                    <a:pt x="4835" y="7065"/>
                    <a:pt x="10800" y="7065"/>
                  </a:cubicBezTo>
                  <a:cubicBezTo>
                    <a:pt x="16765" y="7065"/>
                    <a:pt x="21600" y="5740"/>
                    <a:pt x="21600" y="4106"/>
                  </a:cubicBezTo>
                  <a:lnTo>
                    <a:pt x="21600" y="10538"/>
                  </a:lnTo>
                  <a:lnTo>
                    <a:pt x="21593" y="10538"/>
                  </a:lnTo>
                  <a:cubicBezTo>
                    <a:pt x="21563" y="12164"/>
                    <a:pt x="16742" y="13478"/>
                    <a:pt x="10800" y="13478"/>
                  </a:cubicBezTo>
                  <a:cubicBezTo>
                    <a:pt x="4858" y="13478"/>
                    <a:pt x="37" y="12164"/>
                    <a:pt x="7" y="10538"/>
                  </a:cubicBezTo>
                  <a:lnTo>
                    <a:pt x="0" y="10538"/>
                  </a:lnTo>
                  <a:lnTo>
                    <a:pt x="0" y="10520"/>
                  </a:lnTo>
                  <a:close/>
                  <a:moveTo>
                    <a:pt x="10800" y="0"/>
                  </a:moveTo>
                  <a:cubicBezTo>
                    <a:pt x="16437" y="0"/>
                    <a:pt x="21006" y="1252"/>
                    <a:pt x="21006" y="2796"/>
                  </a:cubicBezTo>
                  <a:cubicBezTo>
                    <a:pt x="21006" y="4340"/>
                    <a:pt x="16437" y="5592"/>
                    <a:pt x="10800" y="5592"/>
                  </a:cubicBezTo>
                  <a:cubicBezTo>
                    <a:pt x="5163" y="5592"/>
                    <a:pt x="594" y="4340"/>
                    <a:pt x="594" y="2796"/>
                  </a:cubicBezTo>
                  <a:cubicBezTo>
                    <a:pt x="594" y="1252"/>
                    <a:pt x="5163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uFillTx/>
                </a:defRPr>
              </a:pPr>
            </a:p>
          </p:txBody>
        </p:sp>
      </p:grpSp>
      <p:sp>
        <p:nvSpPr>
          <p:cNvPr id="1460" name="Shape 1460"/>
          <p:cNvSpPr/>
          <p:nvPr/>
        </p:nvSpPr>
        <p:spPr>
          <a:xfrm>
            <a:off x="1554070" y="1828509"/>
            <a:ext cx="2151354" cy="364248"/>
          </a:xfrm>
          <a:prstGeom prst="roundRect">
            <a:avLst>
              <a:gd name="adj" fmla="val 13858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Cloud Controller</a:t>
            </a:r>
          </a:p>
        </p:txBody>
      </p:sp>
      <p:pic>
        <p:nvPicPr>
          <p:cNvPr id="1461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50246" y="1873583"/>
            <a:ext cx="213189" cy="274100"/>
          </a:xfrm>
          <a:prstGeom prst="rect">
            <a:avLst/>
          </a:prstGeom>
          <a:ln w="3175">
            <a:miter lim="400000"/>
          </a:ln>
        </p:spPr>
      </p:pic>
      <p:sp>
        <p:nvSpPr>
          <p:cNvPr id="1494" name="Shape 1494"/>
          <p:cNvSpPr/>
          <p:nvPr/>
        </p:nvSpPr>
        <p:spPr>
          <a:xfrm>
            <a:off x="2623601" y="1505868"/>
            <a:ext cx="3929" cy="3226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19050">
            <a:solidFill>
              <a:srgbClr val="535353"/>
            </a:solidFill>
          </a:ln>
        </p:spPr>
        <p:txBody>
          <a:bodyPr/>
          <a:lstStyle/>
          <a:p>
            <a:pPr lvl="0"/>
          </a:p>
        </p:txBody>
      </p:sp>
      <p:sp>
        <p:nvSpPr>
          <p:cNvPr id="1463" name="Shape 1463"/>
          <p:cNvSpPr/>
          <p:nvPr/>
        </p:nvSpPr>
        <p:spPr>
          <a:xfrm>
            <a:off x="1504382" y="3293590"/>
            <a:ext cx="2361553" cy="364248"/>
          </a:xfrm>
          <a:prstGeom prst="roundRect">
            <a:avLst>
              <a:gd name="adj" fmla="val 13858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Health Manager</a:t>
            </a:r>
          </a:p>
        </p:txBody>
      </p:sp>
      <p:pic>
        <p:nvPicPr>
          <p:cNvPr id="1464" name="pasted-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00419" y="3398634"/>
            <a:ext cx="241301" cy="227107"/>
          </a:xfrm>
          <a:prstGeom prst="rect">
            <a:avLst/>
          </a:prstGeom>
          <a:ln w="3175">
            <a:miter lim="400000"/>
          </a:ln>
        </p:spPr>
      </p:pic>
      <p:sp>
        <p:nvSpPr>
          <p:cNvPr id="1495" name="Shape 1495"/>
          <p:cNvSpPr/>
          <p:nvPr/>
        </p:nvSpPr>
        <p:spPr>
          <a:xfrm>
            <a:off x="142767" y="2004131"/>
            <a:ext cx="1411304" cy="36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rgbClr val="535353"/>
            </a:solidFill>
            <a:tailEnd type="triangle"/>
          </a:ln>
        </p:spPr>
        <p:txBody>
          <a:bodyPr/>
          <a:lstStyle/>
          <a:p>
            <a:pPr lvl="0"/>
          </a:p>
        </p:txBody>
      </p:sp>
      <p:sp>
        <p:nvSpPr>
          <p:cNvPr id="1466" name="Shape 1466"/>
          <p:cNvSpPr/>
          <p:nvPr/>
        </p:nvSpPr>
        <p:spPr>
          <a:xfrm>
            <a:off x="1369055" y="2511220"/>
            <a:ext cx="2496880" cy="388405"/>
          </a:xfrm>
          <a:prstGeom prst="roundRect">
            <a:avLst>
              <a:gd name="adj" fmla="val 13079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Messaging (NATS)</a:t>
            </a:r>
          </a:p>
        </p:txBody>
      </p:sp>
      <p:pic>
        <p:nvPicPr>
          <p:cNvPr id="1467" name="pasted-image.pd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88024" y="2597472"/>
            <a:ext cx="266701" cy="215901"/>
          </a:xfrm>
          <a:prstGeom prst="rect">
            <a:avLst/>
          </a:prstGeom>
          <a:ln w="3175">
            <a:miter lim="400000"/>
          </a:ln>
        </p:spPr>
      </p:pic>
      <p:cxnSp>
        <p:nvCxnSpPr>
          <p:cNvPr id="1468" name="Connector 1468"/>
          <p:cNvCxnSpPr>
            <a:stCxn id="1460" idx="0"/>
            <a:endCxn id="1466" idx="0"/>
          </p:cNvCxnSpPr>
          <p:nvPr/>
        </p:nvCxnSpPr>
        <p:spPr>
          <a:xfrm flipH="1">
            <a:off x="2617494" y="2010633"/>
            <a:ext cx="12254" cy="694790"/>
          </a:xfrm>
          <a:prstGeom prst="straightConnector1">
            <a:avLst/>
          </a:prstGeom>
          <a:ln w="19050">
            <a:solidFill>
              <a:srgbClr val="535353"/>
            </a:solidFill>
          </a:ln>
        </p:spPr>
      </p:cxnSp>
      <p:cxnSp>
        <p:nvCxnSpPr>
          <p:cNvPr id="1469" name="Connector 1469"/>
          <p:cNvCxnSpPr>
            <a:stCxn id="1466" idx="0"/>
            <a:endCxn id="1463" idx="0"/>
          </p:cNvCxnSpPr>
          <p:nvPr/>
        </p:nvCxnSpPr>
        <p:spPr>
          <a:xfrm>
            <a:off x="2617494" y="2705422"/>
            <a:ext cx="67665" cy="770292"/>
          </a:xfrm>
          <a:prstGeom prst="straightConnector1">
            <a:avLst/>
          </a:prstGeom>
          <a:ln w="19050">
            <a:solidFill>
              <a:srgbClr val="535353"/>
            </a:solidFill>
          </a:ln>
        </p:spPr>
      </p:cxnSp>
      <p:sp>
        <p:nvSpPr>
          <p:cNvPr id="1470" name="Shape 1470"/>
          <p:cNvSpPr/>
          <p:nvPr/>
        </p:nvSpPr>
        <p:spPr>
          <a:xfrm rot="18900000">
            <a:off x="3266861" y="1234685"/>
            <a:ext cx="190952" cy="190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945"/>
                </a:moveTo>
                <a:cubicBezTo>
                  <a:pt x="0" y="8165"/>
                  <a:pt x="3875" y="4290"/>
                  <a:pt x="8655" y="4290"/>
                </a:cubicBezTo>
                <a:cubicBezTo>
                  <a:pt x="12970" y="4290"/>
                  <a:pt x="17285" y="2860"/>
                  <a:pt x="21600" y="0"/>
                </a:cubicBezTo>
                <a:cubicBezTo>
                  <a:pt x="18740" y="4315"/>
                  <a:pt x="17310" y="8630"/>
                  <a:pt x="17310" y="12945"/>
                </a:cubicBezTo>
                <a:cubicBezTo>
                  <a:pt x="17310" y="17725"/>
                  <a:pt x="13435" y="21600"/>
                  <a:pt x="8655" y="21600"/>
                </a:cubicBezTo>
                <a:cubicBezTo>
                  <a:pt x="3875" y="21600"/>
                  <a:pt x="0" y="17725"/>
                  <a:pt x="0" y="1294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</a:p>
        </p:txBody>
      </p:sp>
      <p:sp>
        <p:nvSpPr>
          <p:cNvPr id="1471" name="Shape 1471"/>
          <p:cNvSpPr/>
          <p:nvPr/>
        </p:nvSpPr>
        <p:spPr>
          <a:xfrm rot="18900000">
            <a:off x="3264778" y="1238918"/>
            <a:ext cx="190952" cy="190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945"/>
                </a:moveTo>
                <a:cubicBezTo>
                  <a:pt x="0" y="8165"/>
                  <a:pt x="3875" y="4290"/>
                  <a:pt x="8655" y="4290"/>
                </a:cubicBezTo>
                <a:cubicBezTo>
                  <a:pt x="12970" y="4290"/>
                  <a:pt x="17285" y="2860"/>
                  <a:pt x="21600" y="0"/>
                </a:cubicBezTo>
                <a:cubicBezTo>
                  <a:pt x="18740" y="4315"/>
                  <a:pt x="17310" y="8630"/>
                  <a:pt x="17310" y="12945"/>
                </a:cubicBezTo>
                <a:cubicBezTo>
                  <a:pt x="17310" y="17725"/>
                  <a:pt x="13435" y="21600"/>
                  <a:pt x="8655" y="21600"/>
                </a:cubicBezTo>
                <a:cubicBezTo>
                  <a:pt x="3875" y="21600"/>
                  <a:pt x="0" y="17725"/>
                  <a:pt x="0" y="1294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</a:p>
        </p:txBody>
      </p:sp>
      <p:sp>
        <p:nvSpPr>
          <p:cNvPr id="1472" name="Shape 1472"/>
          <p:cNvSpPr/>
          <p:nvPr/>
        </p:nvSpPr>
        <p:spPr>
          <a:xfrm rot="18900000">
            <a:off x="3261893" y="1236699"/>
            <a:ext cx="190952" cy="190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945"/>
                </a:moveTo>
                <a:cubicBezTo>
                  <a:pt x="0" y="8165"/>
                  <a:pt x="3875" y="4290"/>
                  <a:pt x="8655" y="4290"/>
                </a:cubicBezTo>
                <a:cubicBezTo>
                  <a:pt x="12970" y="4290"/>
                  <a:pt x="17285" y="2860"/>
                  <a:pt x="21600" y="0"/>
                </a:cubicBezTo>
                <a:cubicBezTo>
                  <a:pt x="18740" y="4315"/>
                  <a:pt x="17310" y="8630"/>
                  <a:pt x="17310" y="12945"/>
                </a:cubicBezTo>
                <a:cubicBezTo>
                  <a:pt x="17310" y="17725"/>
                  <a:pt x="13435" y="21600"/>
                  <a:pt x="8655" y="21600"/>
                </a:cubicBezTo>
                <a:cubicBezTo>
                  <a:pt x="3875" y="21600"/>
                  <a:pt x="0" y="17725"/>
                  <a:pt x="0" y="1294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</a:p>
        </p:txBody>
      </p:sp>
      <p:sp>
        <p:nvSpPr>
          <p:cNvPr id="1473" name="Shape 1473"/>
          <p:cNvSpPr/>
          <p:nvPr/>
        </p:nvSpPr>
        <p:spPr>
          <a:xfrm>
            <a:off x="26205" y="1637217"/>
            <a:ext cx="75062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>
                <a:solidFill>
                  <a:srgbClr val="29756E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200">
                <a:solidFill>
                  <a:srgbClr val="29756E"/>
                </a:solidFill>
                <a:uFill>
                  <a:solidFill>
                    <a:srgbClr val="4D4D4D"/>
                  </a:solidFill>
                </a:uFill>
              </a:rPr>
              <a:t>Push app</a:t>
            </a:r>
          </a:p>
        </p:txBody>
      </p:sp>
      <p:grpSp>
        <p:nvGrpSpPr>
          <p:cNvPr id="1489" name="Group 1489"/>
          <p:cNvGrpSpPr/>
          <p:nvPr/>
        </p:nvGrpSpPr>
        <p:grpSpPr>
          <a:xfrm>
            <a:off x="3971998" y="856666"/>
            <a:ext cx="2193826" cy="3643494"/>
            <a:chOff x="0" y="0"/>
            <a:chExt cx="2193825" cy="3643492"/>
          </a:xfrm>
        </p:grpSpPr>
        <p:sp>
          <p:nvSpPr>
            <p:cNvPr id="1474" name="Shape 1474"/>
            <p:cNvSpPr/>
            <p:nvPr/>
          </p:nvSpPr>
          <p:spPr>
            <a:xfrm>
              <a:off x="36467" y="0"/>
              <a:ext cx="2120891" cy="3352249"/>
            </a:xfrm>
            <a:prstGeom prst="roundRect">
              <a:avLst>
                <a:gd name="adj" fmla="val 2395"/>
              </a:avLst>
            </a:prstGeom>
            <a:gradFill flip="none" rotWithShape="1">
              <a:gsLst>
                <a:gs pos="0">
                  <a:srgbClr val="A7A7A7"/>
                </a:gs>
                <a:gs pos="100000">
                  <a:srgbClr val="FFFFFF"/>
                </a:gs>
              </a:gsLst>
              <a:lin ang="16200000" scaled="0"/>
            </a:gra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Autofit/>
            </a:bodyPr>
            <a:lstStyle>
              <a:lvl1pPr algn="r">
                <a:defRPr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</a:rPr>
                <a:t> </a:t>
              </a:r>
            </a:p>
          </p:txBody>
        </p:sp>
        <p:sp>
          <p:nvSpPr>
            <p:cNvPr id="1475" name="Shape 1475"/>
            <p:cNvSpPr/>
            <p:nvPr/>
          </p:nvSpPr>
          <p:spPr>
            <a:xfrm>
              <a:off x="174131" y="79382"/>
              <a:ext cx="1862496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600">
                  <a:solidFill>
                    <a:srgbClr val="29756E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600">
                  <a:solidFill>
                    <a:srgbClr val="29756E"/>
                  </a:solidFill>
                  <a:uFill>
                    <a:solidFill>
                      <a:srgbClr val="4D4D4D"/>
                    </a:solidFill>
                  </a:uFill>
                </a:rPr>
                <a:t>Availability Zone #1</a:t>
              </a:r>
            </a:p>
          </p:txBody>
        </p:sp>
        <p:pic>
          <p:nvPicPr>
            <p:cNvPr id="1476" name="pasted-image.pd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3297944"/>
              <a:ext cx="2193826" cy="3455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82" name="Group 1482"/>
            <p:cNvGrpSpPr/>
            <p:nvPr/>
          </p:nvGrpSpPr>
          <p:grpSpPr>
            <a:xfrm>
              <a:off x="299188" y="739293"/>
              <a:ext cx="1595449" cy="842351"/>
              <a:chOff x="0" y="0"/>
              <a:chExt cx="1595447" cy="842349"/>
            </a:xfrm>
          </p:grpSpPr>
          <p:grpSp>
            <p:nvGrpSpPr>
              <p:cNvPr id="1480" name="Group 1480"/>
              <p:cNvGrpSpPr/>
              <p:nvPr/>
            </p:nvGrpSpPr>
            <p:grpSpPr>
              <a:xfrm>
                <a:off x="0" y="0"/>
                <a:ext cx="1595448" cy="842350"/>
                <a:chOff x="0" y="0"/>
                <a:chExt cx="1595447" cy="842349"/>
              </a:xfrm>
            </p:grpSpPr>
            <p:sp>
              <p:nvSpPr>
                <p:cNvPr id="1477" name="Shape 1477"/>
                <p:cNvSpPr/>
                <p:nvPr/>
              </p:nvSpPr>
              <p:spPr>
                <a:xfrm>
                  <a:off x="0" y="0"/>
                  <a:ext cx="1595448" cy="842350"/>
                </a:xfrm>
                <a:prstGeom prst="roundRect">
                  <a:avLst>
                    <a:gd name="adj" fmla="val 6031"/>
                  </a:avLst>
                </a:prstGeom>
                <a:solidFill>
                  <a:srgbClr val="29756E"/>
                </a:solidFill>
                <a:ln w="3175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t">
                  <a:noAutofit/>
                </a:bodyPr>
                <a:lstStyle>
                  <a:lvl1pPr>
                    <a:defRPr>
                      <a:solidFill>
                        <a:srgbClr val="FFFFFF"/>
                      </a:solidFill>
                      <a:latin typeface="Avenir Next"/>
                      <a:ea typeface="Avenir Next"/>
                      <a:cs typeface="Avenir Next"/>
                      <a:sym typeface="Avenir Next"/>
                    </a:defRPr>
                  </a:lvl1pPr>
                </a:lstStyle>
                <a:p>
                  <a:pPr lvl="0">
                    <a:defRPr>
                      <a:solidFill>
                        <a:srgbClr val="000000"/>
                      </a:solidFill>
                      <a:uFillTx/>
                    </a:defRPr>
                  </a:pPr>
                  <a:r>
                    <a:rPr>
                      <a:solidFill>
                        <a:srgbClr val="FFFFFF"/>
                      </a:solidFill>
                      <a:uFill>
                        <a:solidFill>
                          <a:srgbClr val="4D4D4D"/>
                        </a:solidFill>
                      </a:uFill>
                    </a:rPr>
                    <a:t>       DEA</a:t>
                  </a:r>
                </a:p>
              </p:txBody>
            </p:sp>
            <p:sp>
              <p:nvSpPr>
                <p:cNvPr id="1478" name="Shape 1478"/>
                <p:cNvSpPr/>
                <p:nvPr/>
              </p:nvSpPr>
              <p:spPr>
                <a:xfrm rot="5400000">
                  <a:off x="606422" y="68763"/>
                  <a:ext cx="382604" cy="9786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380" y="2320"/>
                      </a:moveTo>
                      <a:lnTo>
                        <a:pt x="20220" y="2320"/>
                      </a:lnTo>
                      <a:lnTo>
                        <a:pt x="20220" y="717"/>
                      </a:lnTo>
                      <a:lnTo>
                        <a:pt x="1380" y="717"/>
                      </a:lnTo>
                      <a:close/>
                      <a:moveTo>
                        <a:pt x="1380" y="4641"/>
                      </a:moveTo>
                      <a:lnTo>
                        <a:pt x="20220" y="4641"/>
                      </a:lnTo>
                      <a:lnTo>
                        <a:pt x="20220" y="3037"/>
                      </a:lnTo>
                      <a:lnTo>
                        <a:pt x="1380" y="3037"/>
                      </a:lnTo>
                      <a:close/>
                      <a:moveTo>
                        <a:pt x="1380" y="6961"/>
                      </a:moveTo>
                      <a:lnTo>
                        <a:pt x="20220" y="6961"/>
                      </a:lnTo>
                      <a:lnTo>
                        <a:pt x="20220" y="5358"/>
                      </a:lnTo>
                      <a:lnTo>
                        <a:pt x="1380" y="5358"/>
                      </a:lnTo>
                      <a:close/>
                      <a:moveTo>
                        <a:pt x="1380" y="9281"/>
                      </a:moveTo>
                      <a:lnTo>
                        <a:pt x="20220" y="9281"/>
                      </a:lnTo>
                      <a:lnTo>
                        <a:pt x="20220" y="7678"/>
                      </a:lnTo>
                      <a:lnTo>
                        <a:pt x="1380" y="7678"/>
                      </a:lnTo>
                      <a:close/>
                      <a:moveTo>
                        <a:pt x="1380" y="11602"/>
                      </a:moveTo>
                      <a:lnTo>
                        <a:pt x="20220" y="11602"/>
                      </a:lnTo>
                      <a:lnTo>
                        <a:pt x="20220" y="9998"/>
                      </a:lnTo>
                      <a:lnTo>
                        <a:pt x="1380" y="9998"/>
                      </a:lnTo>
                      <a:close/>
                      <a:moveTo>
                        <a:pt x="1380" y="13922"/>
                      </a:moveTo>
                      <a:lnTo>
                        <a:pt x="20220" y="13922"/>
                      </a:lnTo>
                      <a:lnTo>
                        <a:pt x="20220" y="12319"/>
                      </a:lnTo>
                      <a:lnTo>
                        <a:pt x="1380" y="12319"/>
                      </a:lnTo>
                      <a:close/>
                      <a:moveTo>
                        <a:pt x="1380" y="16242"/>
                      </a:moveTo>
                      <a:lnTo>
                        <a:pt x="20220" y="16242"/>
                      </a:lnTo>
                      <a:lnTo>
                        <a:pt x="20220" y="14639"/>
                      </a:lnTo>
                      <a:lnTo>
                        <a:pt x="1380" y="14639"/>
                      </a:lnTo>
                      <a:close/>
                      <a:moveTo>
                        <a:pt x="1380" y="18562"/>
                      </a:moveTo>
                      <a:lnTo>
                        <a:pt x="20220" y="18562"/>
                      </a:lnTo>
                      <a:lnTo>
                        <a:pt x="20220" y="16959"/>
                      </a:lnTo>
                      <a:lnTo>
                        <a:pt x="1380" y="16959"/>
                      </a:lnTo>
                      <a:close/>
                      <a:moveTo>
                        <a:pt x="1380" y="20883"/>
                      </a:moveTo>
                      <a:lnTo>
                        <a:pt x="20220" y="20883"/>
                      </a:lnTo>
                      <a:lnTo>
                        <a:pt x="20220" y="19280"/>
                      </a:lnTo>
                      <a:lnTo>
                        <a:pt x="1380" y="19280"/>
                      </a:lnTo>
                      <a:close/>
                      <a:moveTo>
                        <a:pt x="0" y="21600"/>
                      </a:moveTo>
                      <a:lnTo>
                        <a:pt x="0" y="0"/>
                      </a:ln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20565" y="21600"/>
                      </a:lnTo>
                      <a:lnTo>
                        <a:pt x="20565" y="21600"/>
                      </a:lnTo>
                      <a:lnTo>
                        <a:pt x="345" y="21600"/>
                      </a:lnTo>
                      <a:lnTo>
                        <a:pt x="345" y="21600"/>
                      </a:lnTo>
                      <a:close/>
                    </a:path>
                  </a:pathLst>
                </a:custGeom>
                <a:solidFill>
                  <a:srgbClr val="000000">
                    <a:alpha val="40000"/>
                  </a:srgbClr>
                </a:solidFill>
                <a:ln w="12700" cap="flat">
                  <a:noFill/>
                  <a:miter lim="400000"/>
                  <a:tailEnd type="triangle" w="med" len="med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  <a:uFillTx/>
                    </a:defRPr>
                  </a:pPr>
                </a:p>
              </p:txBody>
            </p:sp>
            <p:pic>
              <p:nvPicPr>
                <p:cNvPr id="1479" name="pasted-image.pdf"/>
                <p:cNvPicPr/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104270" y="55033"/>
                  <a:ext cx="241301" cy="228601"/>
                </a:xfrm>
                <a:prstGeom prst="rect">
                  <a:avLst/>
                </a:prstGeom>
                <a:ln w="3175" cap="flat">
                  <a:noFill/>
                  <a:miter lim="400000"/>
                </a:ln>
                <a:effectLst/>
              </p:spPr>
            </p:pic>
          </p:grpSp>
          <p:sp>
            <p:nvSpPr>
              <p:cNvPr id="1481" name="Shape 1481"/>
              <p:cNvSpPr/>
              <p:nvPr/>
            </p:nvSpPr>
            <p:spPr>
              <a:xfrm>
                <a:off x="1036706" y="429030"/>
                <a:ext cx="177449" cy="226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10615"/>
                    </a:moveTo>
                    <a:cubicBezTo>
                      <a:pt x="9309" y="10615"/>
                      <a:pt x="8100" y="11561"/>
                      <a:pt x="8100" y="12728"/>
                    </a:cubicBezTo>
                    <a:cubicBezTo>
                      <a:pt x="8100" y="13666"/>
                      <a:pt x="8879" y="14461"/>
                      <a:pt x="9969" y="14711"/>
                    </a:cubicBezTo>
                    <a:lnTo>
                      <a:pt x="9969" y="18845"/>
                    </a:lnTo>
                    <a:cubicBezTo>
                      <a:pt x="9969" y="19205"/>
                      <a:pt x="10341" y="19496"/>
                      <a:pt x="10800" y="19496"/>
                    </a:cubicBezTo>
                    <a:cubicBezTo>
                      <a:pt x="11259" y="19496"/>
                      <a:pt x="11631" y="19205"/>
                      <a:pt x="11631" y="18845"/>
                    </a:cubicBezTo>
                    <a:lnTo>
                      <a:pt x="11631" y="14711"/>
                    </a:lnTo>
                    <a:cubicBezTo>
                      <a:pt x="12721" y="14461"/>
                      <a:pt x="13500" y="13666"/>
                      <a:pt x="13500" y="12728"/>
                    </a:cubicBezTo>
                    <a:cubicBezTo>
                      <a:pt x="13500" y="11561"/>
                      <a:pt x="12291" y="10615"/>
                      <a:pt x="10800" y="10615"/>
                    </a:cubicBezTo>
                    <a:close/>
                    <a:moveTo>
                      <a:pt x="10800" y="2911"/>
                    </a:moveTo>
                    <a:cubicBezTo>
                      <a:pt x="8542" y="2911"/>
                      <a:pt x="6712" y="4344"/>
                      <a:pt x="6712" y="6111"/>
                    </a:cubicBezTo>
                    <a:lnTo>
                      <a:pt x="6712" y="6111"/>
                    </a:lnTo>
                    <a:lnTo>
                      <a:pt x="6706" y="6111"/>
                    </a:lnTo>
                    <a:lnTo>
                      <a:pt x="6706" y="9188"/>
                    </a:lnTo>
                    <a:lnTo>
                      <a:pt x="14894" y="9188"/>
                    </a:lnTo>
                    <a:lnTo>
                      <a:pt x="14894" y="6111"/>
                    </a:lnTo>
                    <a:lnTo>
                      <a:pt x="14888" y="6111"/>
                    </a:lnTo>
                    <a:cubicBezTo>
                      <a:pt x="14888" y="6111"/>
                      <a:pt x="14888" y="6111"/>
                      <a:pt x="14888" y="6111"/>
                    </a:cubicBezTo>
                    <a:cubicBezTo>
                      <a:pt x="14888" y="4344"/>
                      <a:pt x="13058" y="2911"/>
                      <a:pt x="10800" y="2911"/>
                    </a:cubicBezTo>
                    <a:close/>
                    <a:moveTo>
                      <a:pt x="10800" y="0"/>
                    </a:moveTo>
                    <a:cubicBezTo>
                      <a:pt x="14973" y="0"/>
                      <a:pt x="18355" y="2648"/>
                      <a:pt x="18355" y="5915"/>
                    </a:cubicBezTo>
                    <a:lnTo>
                      <a:pt x="18355" y="9188"/>
                    </a:lnTo>
                    <a:lnTo>
                      <a:pt x="18958" y="9188"/>
                    </a:lnTo>
                    <a:cubicBezTo>
                      <a:pt x="20417" y="9188"/>
                      <a:pt x="21600" y="10114"/>
                      <a:pt x="21600" y="11257"/>
                    </a:cubicBezTo>
                    <a:lnTo>
                      <a:pt x="21600" y="19531"/>
                    </a:lnTo>
                    <a:cubicBezTo>
                      <a:pt x="21600" y="20674"/>
                      <a:pt x="20417" y="21600"/>
                      <a:pt x="18958" y="21600"/>
                    </a:cubicBezTo>
                    <a:lnTo>
                      <a:pt x="2642" y="21600"/>
                    </a:lnTo>
                    <a:cubicBezTo>
                      <a:pt x="1183" y="21600"/>
                      <a:pt x="0" y="20674"/>
                      <a:pt x="0" y="19531"/>
                    </a:cubicBezTo>
                    <a:lnTo>
                      <a:pt x="0" y="11257"/>
                    </a:lnTo>
                    <a:cubicBezTo>
                      <a:pt x="0" y="10114"/>
                      <a:pt x="1183" y="9188"/>
                      <a:pt x="2642" y="9188"/>
                    </a:cubicBezTo>
                    <a:lnTo>
                      <a:pt x="3245" y="9188"/>
                    </a:lnTo>
                    <a:lnTo>
                      <a:pt x="3245" y="5915"/>
                    </a:lnTo>
                    <a:cubicBezTo>
                      <a:pt x="3245" y="2648"/>
                      <a:pt x="6627" y="0"/>
                      <a:pt x="108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>
                    <a:solidFill>
                      <a:srgbClr val="FFFFFF"/>
                    </a:solidFill>
                    <a:uFillTx/>
                  </a:defRPr>
                </a:pPr>
              </a:p>
            </p:txBody>
          </p:sp>
        </p:grpSp>
        <p:grpSp>
          <p:nvGrpSpPr>
            <p:cNvPr id="1488" name="Group 1488"/>
            <p:cNvGrpSpPr/>
            <p:nvPr/>
          </p:nvGrpSpPr>
          <p:grpSpPr>
            <a:xfrm>
              <a:off x="299188" y="1992359"/>
              <a:ext cx="1595449" cy="842351"/>
              <a:chOff x="0" y="0"/>
              <a:chExt cx="1595447" cy="842349"/>
            </a:xfrm>
          </p:grpSpPr>
          <p:grpSp>
            <p:nvGrpSpPr>
              <p:cNvPr id="1486" name="Group 1486"/>
              <p:cNvGrpSpPr/>
              <p:nvPr/>
            </p:nvGrpSpPr>
            <p:grpSpPr>
              <a:xfrm>
                <a:off x="0" y="0"/>
                <a:ext cx="1595448" cy="842350"/>
                <a:chOff x="0" y="0"/>
                <a:chExt cx="1595447" cy="842349"/>
              </a:xfrm>
            </p:grpSpPr>
            <p:sp>
              <p:nvSpPr>
                <p:cNvPr id="1483" name="Shape 1483"/>
                <p:cNvSpPr/>
                <p:nvPr/>
              </p:nvSpPr>
              <p:spPr>
                <a:xfrm>
                  <a:off x="0" y="0"/>
                  <a:ext cx="1595448" cy="842350"/>
                </a:xfrm>
                <a:prstGeom prst="roundRect">
                  <a:avLst>
                    <a:gd name="adj" fmla="val 6031"/>
                  </a:avLst>
                </a:prstGeom>
                <a:solidFill>
                  <a:srgbClr val="29756E"/>
                </a:solidFill>
                <a:ln w="3175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t">
                  <a:noAutofit/>
                </a:bodyPr>
                <a:lstStyle>
                  <a:lvl1pPr>
                    <a:defRPr>
                      <a:solidFill>
                        <a:srgbClr val="FFFFFF"/>
                      </a:solidFill>
                      <a:latin typeface="Avenir Next"/>
                      <a:ea typeface="Avenir Next"/>
                      <a:cs typeface="Avenir Next"/>
                      <a:sym typeface="Avenir Next"/>
                    </a:defRPr>
                  </a:lvl1pPr>
                </a:lstStyle>
                <a:p>
                  <a:pPr lvl="0">
                    <a:defRPr>
                      <a:solidFill>
                        <a:srgbClr val="000000"/>
                      </a:solidFill>
                      <a:uFillTx/>
                    </a:defRPr>
                  </a:pPr>
                  <a:r>
                    <a:rPr>
                      <a:solidFill>
                        <a:srgbClr val="FFFFFF"/>
                      </a:solidFill>
                      <a:uFill>
                        <a:solidFill>
                          <a:srgbClr val="4D4D4D"/>
                        </a:solidFill>
                      </a:uFill>
                    </a:rPr>
                    <a:t>       DEA</a:t>
                  </a:r>
                </a:p>
              </p:txBody>
            </p:sp>
            <p:sp>
              <p:nvSpPr>
                <p:cNvPr id="1484" name="Shape 1484"/>
                <p:cNvSpPr/>
                <p:nvPr/>
              </p:nvSpPr>
              <p:spPr>
                <a:xfrm rot="5400000">
                  <a:off x="606422" y="68763"/>
                  <a:ext cx="382604" cy="9786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380" y="2320"/>
                      </a:moveTo>
                      <a:lnTo>
                        <a:pt x="20220" y="2320"/>
                      </a:lnTo>
                      <a:lnTo>
                        <a:pt x="20220" y="717"/>
                      </a:lnTo>
                      <a:lnTo>
                        <a:pt x="1380" y="717"/>
                      </a:lnTo>
                      <a:close/>
                      <a:moveTo>
                        <a:pt x="1380" y="4641"/>
                      </a:moveTo>
                      <a:lnTo>
                        <a:pt x="20220" y="4641"/>
                      </a:lnTo>
                      <a:lnTo>
                        <a:pt x="20220" y="3037"/>
                      </a:lnTo>
                      <a:lnTo>
                        <a:pt x="1380" y="3037"/>
                      </a:lnTo>
                      <a:close/>
                      <a:moveTo>
                        <a:pt x="1380" y="6961"/>
                      </a:moveTo>
                      <a:lnTo>
                        <a:pt x="20220" y="6961"/>
                      </a:lnTo>
                      <a:lnTo>
                        <a:pt x="20220" y="5358"/>
                      </a:lnTo>
                      <a:lnTo>
                        <a:pt x="1380" y="5358"/>
                      </a:lnTo>
                      <a:close/>
                      <a:moveTo>
                        <a:pt x="1380" y="9281"/>
                      </a:moveTo>
                      <a:lnTo>
                        <a:pt x="20220" y="9281"/>
                      </a:lnTo>
                      <a:lnTo>
                        <a:pt x="20220" y="7678"/>
                      </a:lnTo>
                      <a:lnTo>
                        <a:pt x="1380" y="7678"/>
                      </a:lnTo>
                      <a:close/>
                      <a:moveTo>
                        <a:pt x="1380" y="11602"/>
                      </a:moveTo>
                      <a:lnTo>
                        <a:pt x="20220" y="11602"/>
                      </a:lnTo>
                      <a:lnTo>
                        <a:pt x="20220" y="9998"/>
                      </a:lnTo>
                      <a:lnTo>
                        <a:pt x="1380" y="9998"/>
                      </a:lnTo>
                      <a:close/>
                      <a:moveTo>
                        <a:pt x="1380" y="13922"/>
                      </a:moveTo>
                      <a:lnTo>
                        <a:pt x="20220" y="13922"/>
                      </a:lnTo>
                      <a:lnTo>
                        <a:pt x="20220" y="12319"/>
                      </a:lnTo>
                      <a:lnTo>
                        <a:pt x="1380" y="12319"/>
                      </a:lnTo>
                      <a:close/>
                      <a:moveTo>
                        <a:pt x="1380" y="16242"/>
                      </a:moveTo>
                      <a:lnTo>
                        <a:pt x="20220" y="16242"/>
                      </a:lnTo>
                      <a:lnTo>
                        <a:pt x="20220" y="14639"/>
                      </a:lnTo>
                      <a:lnTo>
                        <a:pt x="1380" y="14639"/>
                      </a:lnTo>
                      <a:close/>
                      <a:moveTo>
                        <a:pt x="1380" y="18562"/>
                      </a:moveTo>
                      <a:lnTo>
                        <a:pt x="20220" y="18562"/>
                      </a:lnTo>
                      <a:lnTo>
                        <a:pt x="20220" y="16959"/>
                      </a:lnTo>
                      <a:lnTo>
                        <a:pt x="1380" y="16959"/>
                      </a:lnTo>
                      <a:close/>
                      <a:moveTo>
                        <a:pt x="1380" y="20883"/>
                      </a:moveTo>
                      <a:lnTo>
                        <a:pt x="20220" y="20883"/>
                      </a:lnTo>
                      <a:lnTo>
                        <a:pt x="20220" y="19280"/>
                      </a:lnTo>
                      <a:lnTo>
                        <a:pt x="1380" y="19280"/>
                      </a:lnTo>
                      <a:close/>
                      <a:moveTo>
                        <a:pt x="0" y="21600"/>
                      </a:moveTo>
                      <a:lnTo>
                        <a:pt x="0" y="0"/>
                      </a:ln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20565" y="21600"/>
                      </a:lnTo>
                      <a:lnTo>
                        <a:pt x="20565" y="21600"/>
                      </a:lnTo>
                      <a:lnTo>
                        <a:pt x="345" y="21600"/>
                      </a:lnTo>
                      <a:lnTo>
                        <a:pt x="345" y="21600"/>
                      </a:lnTo>
                      <a:close/>
                    </a:path>
                  </a:pathLst>
                </a:custGeom>
                <a:solidFill>
                  <a:srgbClr val="000000">
                    <a:alpha val="40000"/>
                  </a:srgbClr>
                </a:solidFill>
                <a:ln w="12700" cap="flat">
                  <a:noFill/>
                  <a:miter lim="400000"/>
                  <a:tailEnd type="triangle" w="med" len="med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  <a:uFillTx/>
                    </a:defRPr>
                  </a:pPr>
                </a:p>
              </p:txBody>
            </p:sp>
            <p:pic>
              <p:nvPicPr>
                <p:cNvPr id="1485" name="pasted-image.pdf"/>
                <p:cNvPicPr/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104270" y="55033"/>
                  <a:ext cx="241301" cy="228601"/>
                </a:xfrm>
                <a:prstGeom prst="rect">
                  <a:avLst/>
                </a:prstGeom>
                <a:ln w="3175" cap="flat">
                  <a:noFill/>
                  <a:miter lim="400000"/>
                </a:ln>
                <a:effectLst/>
              </p:spPr>
            </p:pic>
          </p:grpSp>
          <p:sp>
            <p:nvSpPr>
              <p:cNvPr id="1487" name="Shape 1487"/>
              <p:cNvSpPr/>
              <p:nvPr/>
            </p:nvSpPr>
            <p:spPr>
              <a:xfrm>
                <a:off x="1036706" y="429030"/>
                <a:ext cx="177449" cy="226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10615"/>
                    </a:moveTo>
                    <a:cubicBezTo>
                      <a:pt x="9309" y="10615"/>
                      <a:pt x="8100" y="11561"/>
                      <a:pt x="8100" y="12728"/>
                    </a:cubicBezTo>
                    <a:cubicBezTo>
                      <a:pt x="8100" y="13666"/>
                      <a:pt x="8879" y="14461"/>
                      <a:pt x="9969" y="14711"/>
                    </a:cubicBezTo>
                    <a:lnTo>
                      <a:pt x="9969" y="18845"/>
                    </a:lnTo>
                    <a:cubicBezTo>
                      <a:pt x="9969" y="19205"/>
                      <a:pt x="10341" y="19496"/>
                      <a:pt x="10800" y="19496"/>
                    </a:cubicBezTo>
                    <a:cubicBezTo>
                      <a:pt x="11259" y="19496"/>
                      <a:pt x="11631" y="19205"/>
                      <a:pt x="11631" y="18845"/>
                    </a:cubicBezTo>
                    <a:lnTo>
                      <a:pt x="11631" y="14711"/>
                    </a:lnTo>
                    <a:cubicBezTo>
                      <a:pt x="12721" y="14461"/>
                      <a:pt x="13500" y="13666"/>
                      <a:pt x="13500" y="12728"/>
                    </a:cubicBezTo>
                    <a:cubicBezTo>
                      <a:pt x="13500" y="11561"/>
                      <a:pt x="12291" y="10615"/>
                      <a:pt x="10800" y="10615"/>
                    </a:cubicBezTo>
                    <a:close/>
                    <a:moveTo>
                      <a:pt x="10800" y="2911"/>
                    </a:moveTo>
                    <a:cubicBezTo>
                      <a:pt x="8542" y="2911"/>
                      <a:pt x="6712" y="4344"/>
                      <a:pt x="6712" y="6111"/>
                    </a:cubicBezTo>
                    <a:lnTo>
                      <a:pt x="6712" y="6111"/>
                    </a:lnTo>
                    <a:lnTo>
                      <a:pt x="6706" y="6111"/>
                    </a:lnTo>
                    <a:lnTo>
                      <a:pt x="6706" y="9188"/>
                    </a:lnTo>
                    <a:lnTo>
                      <a:pt x="14894" y="9188"/>
                    </a:lnTo>
                    <a:lnTo>
                      <a:pt x="14894" y="6111"/>
                    </a:lnTo>
                    <a:lnTo>
                      <a:pt x="14888" y="6111"/>
                    </a:lnTo>
                    <a:cubicBezTo>
                      <a:pt x="14888" y="6111"/>
                      <a:pt x="14888" y="6111"/>
                      <a:pt x="14888" y="6111"/>
                    </a:cubicBezTo>
                    <a:cubicBezTo>
                      <a:pt x="14888" y="4344"/>
                      <a:pt x="13058" y="2911"/>
                      <a:pt x="10800" y="2911"/>
                    </a:cubicBezTo>
                    <a:close/>
                    <a:moveTo>
                      <a:pt x="10800" y="0"/>
                    </a:moveTo>
                    <a:cubicBezTo>
                      <a:pt x="14973" y="0"/>
                      <a:pt x="18355" y="2648"/>
                      <a:pt x="18355" y="5915"/>
                    </a:cubicBezTo>
                    <a:lnTo>
                      <a:pt x="18355" y="9188"/>
                    </a:lnTo>
                    <a:lnTo>
                      <a:pt x="18958" y="9188"/>
                    </a:lnTo>
                    <a:cubicBezTo>
                      <a:pt x="20417" y="9188"/>
                      <a:pt x="21600" y="10114"/>
                      <a:pt x="21600" y="11257"/>
                    </a:cubicBezTo>
                    <a:lnTo>
                      <a:pt x="21600" y="19531"/>
                    </a:lnTo>
                    <a:cubicBezTo>
                      <a:pt x="21600" y="20674"/>
                      <a:pt x="20417" y="21600"/>
                      <a:pt x="18958" y="21600"/>
                    </a:cubicBezTo>
                    <a:lnTo>
                      <a:pt x="2642" y="21600"/>
                    </a:lnTo>
                    <a:cubicBezTo>
                      <a:pt x="1183" y="21600"/>
                      <a:pt x="0" y="20674"/>
                      <a:pt x="0" y="19531"/>
                    </a:cubicBezTo>
                    <a:lnTo>
                      <a:pt x="0" y="11257"/>
                    </a:lnTo>
                    <a:cubicBezTo>
                      <a:pt x="0" y="10114"/>
                      <a:pt x="1183" y="9188"/>
                      <a:pt x="2642" y="9188"/>
                    </a:cubicBezTo>
                    <a:lnTo>
                      <a:pt x="3245" y="9188"/>
                    </a:lnTo>
                    <a:lnTo>
                      <a:pt x="3245" y="5915"/>
                    </a:lnTo>
                    <a:cubicBezTo>
                      <a:pt x="3245" y="2648"/>
                      <a:pt x="6627" y="0"/>
                      <a:pt x="108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>
                    <a:solidFill>
                      <a:srgbClr val="FFFFFF"/>
                    </a:solidFill>
                    <a:uFillTx/>
                  </a:defRPr>
                </a:pPr>
              </a:p>
            </p:txBody>
          </p:sp>
        </p:grpSp>
      </p:grpSp>
      <p:pic>
        <p:nvPicPr>
          <p:cNvPr id="1490" name="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 rot="17992495">
            <a:off x="3189241" y="2504245"/>
            <a:ext cx="3732615" cy="76201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pic>
        <p:nvPicPr>
          <p:cNvPr id="1491" name="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 rot="14476100">
            <a:off x="3192143" y="2462778"/>
            <a:ext cx="3598951" cy="76201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sp>
        <p:nvSpPr>
          <p:cNvPr id="1492" name="Shape 1492"/>
          <p:cNvSpPr/>
          <p:nvPr/>
        </p:nvSpPr>
        <p:spPr>
          <a:xfrm rot="18900000">
            <a:off x="3264319" y="1236699"/>
            <a:ext cx="190952" cy="190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945"/>
                </a:moveTo>
                <a:cubicBezTo>
                  <a:pt x="0" y="8165"/>
                  <a:pt x="3875" y="4290"/>
                  <a:pt x="8655" y="4290"/>
                </a:cubicBezTo>
                <a:cubicBezTo>
                  <a:pt x="12970" y="4290"/>
                  <a:pt x="17285" y="2860"/>
                  <a:pt x="21600" y="0"/>
                </a:cubicBezTo>
                <a:cubicBezTo>
                  <a:pt x="18740" y="4315"/>
                  <a:pt x="17310" y="8630"/>
                  <a:pt x="17310" y="12945"/>
                </a:cubicBezTo>
                <a:cubicBezTo>
                  <a:pt x="17310" y="17725"/>
                  <a:pt x="13435" y="21600"/>
                  <a:pt x="8655" y="21600"/>
                </a:cubicBezTo>
                <a:cubicBezTo>
                  <a:pt x="3875" y="21600"/>
                  <a:pt x="0" y="17725"/>
                  <a:pt x="0" y="1294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</a:p>
        </p:txBody>
      </p:sp>
      <p:sp>
        <p:nvSpPr>
          <p:cNvPr id="1493" name="Shape 1493"/>
          <p:cNvSpPr/>
          <p:nvPr/>
        </p:nvSpPr>
        <p:spPr>
          <a:xfrm rot="18900000">
            <a:off x="3264778" y="1238918"/>
            <a:ext cx="190952" cy="190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945"/>
                </a:moveTo>
                <a:cubicBezTo>
                  <a:pt x="0" y="8165"/>
                  <a:pt x="3875" y="4290"/>
                  <a:pt x="8655" y="4290"/>
                </a:cubicBezTo>
                <a:cubicBezTo>
                  <a:pt x="12970" y="4290"/>
                  <a:pt x="17285" y="2860"/>
                  <a:pt x="21600" y="0"/>
                </a:cubicBezTo>
                <a:cubicBezTo>
                  <a:pt x="18740" y="4315"/>
                  <a:pt x="17310" y="8630"/>
                  <a:pt x="17310" y="12945"/>
                </a:cubicBezTo>
                <a:cubicBezTo>
                  <a:pt x="17310" y="17725"/>
                  <a:pt x="13435" y="21600"/>
                  <a:pt x="8655" y="21600"/>
                </a:cubicBezTo>
                <a:cubicBezTo>
                  <a:pt x="3875" y="21600"/>
                  <a:pt x="0" y="17725"/>
                  <a:pt x="0" y="1294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</a:p>
        </p:txBody>
      </p:sp>
    </p:spTree>
  </p:cSld>
  <p:clrMapOvr>
    <a:masterClrMapping/>
  </p:clrMapOvr>
  <p:transition spd="slow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nodeType="afterEffect" presetClass="entr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1000"/>
                                        <p:tgtEl>
                                          <p:spTgt spid="1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nodeType="afterEffect" presetClass="exit" presetSubtype="0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5" dur="1000" fill="hold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750"/>
                            </p:stCondLst>
                            <p:childTnLst>
                              <p:par>
                                <p:cTn id="18" nodeType="afterEffect" presetClass="exi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19" dur="1000" fill="hold"/>
                                        <p:tgtEl>
                                          <p:spTgt spid="14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750"/>
                            </p:stCondLst>
                            <p:childTnLst>
                              <p:par>
                                <p:cTn id="22" nodeType="afterEffect" presetClass="entr" presetSubtype="8" presetID="22" grpId="5" fill="hold">
                                  <p:stCondLst>
                                    <p:cond delay="2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4" dur="1000"/>
                                        <p:tgtEl>
                                          <p:spTgt spid="1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750"/>
                            </p:stCondLst>
                            <p:childTnLst>
                              <p:par>
                                <p:cTn id="26" nodeType="afterEffect" presetClass="entr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8" dur="1000"/>
                                        <p:tgtEl>
                                          <p:spTgt spid="1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750"/>
                            </p:stCondLst>
                            <p:childTnLst>
                              <p:par>
                                <p:cTn id="30" nodeType="afterEffect" presetClass="exi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750"/>
                            </p:stCondLst>
                            <p:childTnLst>
                              <p:par>
                                <p:cTn id="33" nodeType="afterEffect" presetClass="exi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750"/>
                            </p:stCondLst>
                            <p:childTnLst>
                              <p:par>
                                <p:cTn id="36" nodeType="afterEffect" presetClass="exit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7" dur="2500" fill="hold"/>
                                        <p:tgtEl>
                                          <p:spTgt spid="14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0" fill="hold"/>
                                        <p:tgtEl>
                                          <p:spTgt spid="14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91" grpId="5"/>
      <p:bldP build="whole" bldLvl="1" animBg="1" rev="0" advAuto="0" spid="1495" grpId="2"/>
      <p:bldP build="whole" bldLvl="1" animBg="1" rev="0" advAuto="0" spid="1491" grpId="7"/>
      <p:bldP build="whole" bldLvl="1" animBg="1" rev="0" advAuto="0" spid="1495" grpId="4"/>
      <p:bldP build="whole" bldLvl="1" animBg="1" rev="0" advAuto="0" spid="1490" grpId="6"/>
      <p:bldP build="whole" bldLvl="1" animBg="1" rev="0" advAuto="0" spid="1490" grpId="8"/>
      <p:bldP build="whole" bldLvl="1" animBg="1" rev="0" advAuto="0" spid="1473" grpId="1"/>
      <p:bldP build="whole" bldLvl="1" animBg="1" rev="0" advAuto="0" spid="1489" grpId="9"/>
      <p:bldP build="whole" bldLvl="1" animBg="1" rev="0" advAuto="0" spid="1473" grpId="3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Shape 1497"/>
          <p:cNvSpPr/>
          <p:nvPr/>
        </p:nvSpPr>
        <p:spPr>
          <a:xfrm>
            <a:off x="2064368" y="6974"/>
            <a:ext cx="7085117" cy="4622945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DDDDD"/>
              </a:gs>
            </a:gsLst>
            <a:lin ang="20987188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1498" name="Shape 149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</a:fld>
          </a:p>
        </p:txBody>
      </p:sp>
      <p:pic>
        <p:nvPicPr>
          <p:cNvPr id="1499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016" y="1282550"/>
            <a:ext cx="1553845" cy="2071793"/>
          </a:xfrm>
          <a:prstGeom prst="rect">
            <a:avLst/>
          </a:prstGeom>
          <a:ln w="12700">
            <a:miter lim="400000"/>
          </a:ln>
        </p:spPr>
      </p:pic>
      <p:sp>
        <p:nvSpPr>
          <p:cNvPr id="1500" name="Shape 1500"/>
          <p:cNvSpPr/>
          <p:nvPr/>
        </p:nvSpPr>
        <p:spPr>
          <a:xfrm>
            <a:off x="244422" y="3152230"/>
            <a:ext cx="1673992" cy="627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defRPr>
                <a:solidFill>
                  <a:srgbClr val="000000"/>
                </a:solidFill>
                <a:uFillTx/>
              </a:defRPr>
            </a:lvl1pPr>
          </a:lstStyle>
          <a:p>
            <a:pPr lvl="0"/>
            <a:r>
              <a:t>Operator Concerns</a:t>
            </a:r>
          </a:p>
        </p:txBody>
      </p:sp>
      <p:grpSp>
        <p:nvGrpSpPr>
          <p:cNvPr id="1503" name="Group 1503"/>
          <p:cNvGrpSpPr/>
          <p:nvPr/>
        </p:nvGrpSpPr>
        <p:grpSpPr>
          <a:xfrm>
            <a:off x="7353540" y="2380969"/>
            <a:ext cx="1454663" cy="1914039"/>
            <a:chOff x="0" y="0"/>
            <a:chExt cx="1454662" cy="1914038"/>
          </a:xfrm>
        </p:grpSpPr>
        <p:pic>
          <p:nvPicPr>
            <p:cNvPr id="1501" name="pasted-image.png"/>
            <p:cNvPicPr/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212553" y="0"/>
              <a:ext cx="1242110" cy="1419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02" name="Shape 1502"/>
            <p:cNvSpPr/>
            <p:nvPr/>
          </p:nvSpPr>
          <p:spPr>
            <a:xfrm>
              <a:off x="0" y="1397030"/>
              <a:ext cx="1407387" cy="5170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defRPr b="1" sz="1500"/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500">
                  <a:solidFill>
                    <a:srgbClr val="4D4D4D"/>
                  </a:solidFill>
                  <a:uFill>
                    <a:solidFill>
                      <a:srgbClr val="4D4D4D"/>
                    </a:solidFill>
                  </a:uFill>
                </a:rPr>
                <a:t>Monitor the platform</a:t>
              </a:r>
            </a:p>
          </p:txBody>
        </p:sp>
      </p:grpSp>
      <p:grpSp>
        <p:nvGrpSpPr>
          <p:cNvPr id="1506" name="Group 1506"/>
          <p:cNvGrpSpPr/>
          <p:nvPr/>
        </p:nvGrpSpPr>
        <p:grpSpPr>
          <a:xfrm>
            <a:off x="5308936" y="2652585"/>
            <a:ext cx="1877993" cy="1626811"/>
            <a:chOff x="0" y="0"/>
            <a:chExt cx="1877991" cy="1626809"/>
          </a:xfrm>
        </p:grpSpPr>
        <p:sp>
          <p:nvSpPr>
            <p:cNvPr id="1504" name="Shape 1504"/>
            <p:cNvSpPr/>
            <p:nvPr/>
          </p:nvSpPr>
          <p:spPr>
            <a:xfrm>
              <a:off x="0" y="1109801"/>
              <a:ext cx="1877992" cy="5170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>
                <a:defRPr b="1" sz="1500"/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500">
                  <a:solidFill>
                    <a:srgbClr val="4D4D4D"/>
                  </a:solidFill>
                  <a:uFill>
                    <a:solidFill>
                      <a:srgbClr val="4D4D4D"/>
                    </a:solidFill>
                  </a:uFill>
                </a:rPr>
                <a:t>Handle upgrades and updates</a:t>
              </a:r>
            </a:p>
          </p:txBody>
        </p:sp>
        <p:pic>
          <p:nvPicPr>
            <p:cNvPr id="1505" name="pasted-image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00449" y="0"/>
              <a:ext cx="1529596" cy="11089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509" name="Group 1509"/>
          <p:cNvGrpSpPr/>
          <p:nvPr/>
        </p:nvGrpSpPr>
        <p:grpSpPr>
          <a:xfrm>
            <a:off x="3355680" y="603464"/>
            <a:ext cx="1529667" cy="1258473"/>
            <a:chOff x="0" y="0"/>
            <a:chExt cx="1529665" cy="1258471"/>
          </a:xfrm>
        </p:grpSpPr>
        <p:sp>
          <p:nvSpPr>
            <p:cNvPr id="1507" name="Shape 1507"/>
            <p:cNvSpPr/>
            <p:nvPr/>
          </p:nvSpPr>
          <p:spPr>
            <a:xfrm>
              <a:off x="0" y="945079"/>
              <a:ext cx="1403013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b="1" sz="1600"/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600">
                  <a:solidFill>
                    <a:srgbClr val="4D4D4D"/>
                  </a:solidFill>
                  <a:uFill>
                    <a:solidFill>
                      <a:srgbClr val="4D4D4D"/>
                    </a:solidFill>
                  </a:uFill>
                </a:rPr>
                <a:t>Plan capacity</a:t>
              </a:r>
            </a:p>
          </p:txBody>
        </p:sp>
        <p:pic>
          <p:nvPicPr>
            <p:cNvPr id="1508" name="pasted-image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70" y="0"/>
              <a:ext cx="1529596" cy="11471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512" name="Group 1512"/>
          <p:cNvGrpSpPr/>
          <p:nvPr/>
        </p:nvGrpSpPr>
        <p:grpSpPr>
          <a:xfrm>
            <a:off x="3291027" y="2433975"/>
            <a:ext cx="1658973" cy="1808026"/>
            <a:chOff x="0" y="0"/>
            <a:chExt cx="1658971" cy="1808025"/>
          </a:xfrm>
        </p:grpSpPr>
        <p:sp>
          <p:nvSpPr>
            <p:cNvPr id="1510" name="Shape 1510"/>
            <p:cNvSpPr/>
            <p:nvPr/>
          </p:nvSpPr>
          <p:spPr>
            <a:xfrm>
              <a:off x="89225" y="1291017"/>
              <a:ext cx="1480522" cy="5170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 b="1" sz="1500">
                  <a:solidFill>
                    <a:srgbClr val="4D4D4D"/>
                  </a:solidFill>
                  <a:uFill>
                    <a:solidFill>
                      <a:srgbClr val="4D4D4D"/>
                    </a:solidFill>
                  </a:uFill>
                </a:rPr>
                <a:t>Manage users </a:t>
              </a:r>
              <a:endParaRPr b="1" sz="15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endParaRPr>
            </a:p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b="1" sz="1500">
                  <a:solidFill>
                    <a:srgbClr val="4D4D4D"/>
                  </a:solidFill>
                  <a:uFill>
                    <a:solidFill>
                      <a:srgbClr val="4D4D4D"/>
                    </a:solidFill>
                  </a:uFill>
                </a:rPr>
                <a:t>and quotas</a:t>
              </a:r>
            </a:p>
          </p:txBody>
        </p:sp>
        <p:pic>
          <p:nvPicPr>
            <p:cNvPr id="1511" name="pasted-image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658972" cy="12442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515" name="Group 1515"/>
          <p:cNvGrpSpPr/>
          <p:nvPr/>
        </p:nvGrpSpPr>
        <p:grpSpPr>
          <a:xfrm>
            <a:off x="5126013" y="308508"/>
            <a:ext cx="1735839" cy="1848385"/>
            <a:chOff x="0" y="0"/>
            <a:chExt cx="1735837" cy="1848384"/>
          </a:xfrm>
        </p:grpSpPr>
        <p:sp>
          <p:nvSpPr>
            <p:cNvPr id="1513" name="Shape 1513"/>
            <p:cNvSpPr/>
            <p:nvPr/>
          </p:nvSpPr>
          <p:spPr>
            <a:xfrm>
              <a:off x="164225" y="1331376"/>
              <a:ext cx="1407388" cy="5170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defRPr b="1" sz="1500"/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500">
                  <a:solidFill>
                    <a:srgbClr val="4D4D4D"/>
                  </a:solidFill>
                  <a:uFill>
                    <a:solidFill>
                      <a:srgbClr val="4D4D4D"/>
                    </a:solidFill>
                  </a:uFill>
                </a:rPr>
                <a:t>Install the platform</a:t>
              </a:r>
            </a:p>
          </p:txBody>
        </p:sp>
        <p:pic>
          <p:nvPicPr>
            <p:cNvPr id="1514" name="pasted-image.pn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735838" cy="13582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518" name="Group 1518"/>
          <p:cNvGrpSpPr/>
          <p:nvPr/>
        </p:nvGrpSpPr>
        <p:grpSpPr>
          <a:xfrm>
            <a:off x="7236216" y="206908"/>
            <a:ext cx="1553845" cy="1839919"/>
            <a:chOff x="0" y="0"/>
            <a:chExt cx="1553844" cy="1839917"/>
          </a:xfrm>
        </p:grpSpPr>
        <p:pic>
          <p:nvPicPr>
            <p:cNvPr id="1516" name="pasted-image.png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553845" cy="16412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17" name="Shape 1517"/>
            <p:cNvSpPr/>
            <p:nvPr/>
          </p:nvSpPr>
          <p:spPr>
            <a:xfrm>
              <a:off x="73228" y="1322910"/>
              <a:ext cx="1407388" cy="5170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defRPr b="1" sz="1500"/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1500">
                  <a:solidFill>
                    <a:srgbClr val="4D4D4D"/>
                  </a:solidFill>
                  <a:uFill>
                    <a:solidFill>
                      <a:srgbClr val="4D4D4D"/>
                    </a:solidFill>
                  </a:uFill>
                </a:rPr>
                <a:t>Setup High Availability</a:t>
              </a:r>
            </a:p>
          </p:txBody>
        </p:sp>
      </p:grpSp>
      <p:pic>
        <p:nvPicPr>
          <p:cNvPr id="1519" name="pasted-image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419320" y="168803"/>
            <a:ext cx="385764" cy="385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0" name="pasted-image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419320" y="2276210"/>
            <a:ext cx="385764" cy="385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1" name="pasted-image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347818" y="2209270"/>
            <a:ext cx="385764" cy="385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2" name="pasted-image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347818" y="168803"/>
            <a:ext cx="385764" cy="385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3" name="pasted-image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627268" y="2276210"/>
            <a:ext cx="385764" cy="385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4" name="pasted-image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627268" y="168803"/>
            <a:ext cx="385764" cy="385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5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24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Shape 152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</a:fld>
          </a:p>
        </p:txBody>
      </p:sp>
      <p:pic>
        <p:nvPicPr>
          <p:cNvPr id="152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200" y="141816"/>
            <a:ext cx="8737600" cy="4356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Shape 152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</a:fld>
          </a:p>
        </p:txBody>
      </p:sp>
      <p:pic>
        <p:nvPicPr>
          <p:cNvPr id="1530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75683"/>
            <a:ext cx="9144000" cy="4851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>
    <p:dissolv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Shape 1532"/>
          <p:cNvSpPr/>
          <p:nvPr>
            <p:ph type="title"/>
          </p:nvPr>
        </p:nvSpPr>
        <p:spPr>
          <a:xfrm>
            <a:off x="366713" y="20638"/>
            <a:ext cx="8410576" cy="62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F786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F786E"/>
                </a:solidFill>
                <a:uFill>
                  <a:solidFill>
                    <a:srgbClr val="008881"/>
                  </a:solidFill>
                </a:uFill>
              </a:rPr>
              <a:t>Coming Up</a:t>
            </a:r>
          </a:p>
        </p:txBody>
      </p:sp>
      <p:sp>
        <p:nvSpPr>
          <p:cNvPr id="1533" name="Shape 1533"/>
          <p:cNvSpPr/>
          <p:nvPr>
            <p:ph type="body" idx="1"/>
          </p:nvPr>
        </p:nvSpPr>
        <p:spPr>
          <a:xfrm>
            <a:off x="366714" y="668337"/>
            <a:ext cx="8410576" cy="389212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 marL="176021" indent="-176021" defTabSz="704087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1848">
                <a:solidFill>
                  <a:srgbClr val="5E5E5E"/>
                </a:solidFill>
                <a:uFill>
                  <a:solidFill>
                    <a:srgbClr val="4D4D4D"/>
                  </a:solidFill>
                </a:u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Lunch and Keynote (1:00 - 2:30)</a:t>
            </a:r>
            <a:endParaRPr sz="1848">
              <a:solidFill>
                <a:srgbClr val="5E5E5E"/>
              </a:solidFill>
              <a:uFill>
                <a:solidFill>
                  <a:srgbClr val="4D4D4D"/>
                </a:solidFill>
              </a:uFill>
              <a:latin typeface="Avenir Next Demi Bold"/>
              <a:ea typeface="Avenir Next Demi Bold"/>
              <a:cs typeface="Avenir Next Demi Bold"/>
              <a:sym typeface="Avenir Next Demi Bold"/>
            </a:endParaRPr>
          </a:p>
          <a:p>
            <a:pPr lvl="0" marL="176021" indent="-176021" defTabSz="704087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1848">
                <a:solidFill>
                  <a:srgbClr val="5E5E5E"/>
                </a:solidFill>
                <a:uFill>
                  <a:solidFill>
                    <a:srgbClr val="4D4D4D"/>
                  </a:solidFill>
                </a:u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Break (2:30 - 2:45)</a:t>
            </a:r>
            <a:endParaRPr sz="1848">
              <a:solidFill>
                <a:srgbClr val="5E5E5E"/>
              </a:solidFill>
              <a:uFill>
                <a:solidFill>
                  <a:srgbClr val="4D4D4D"/>
                </a:solidFill>
              </a:uFill>
              <a:latin typeface="Avenir Next Demi Bold"/>
              <a:ea typeface="Avenir Next Demi Bold"/>
              <a:cs typeface="Avenir Next Demi Bold"/>
              <a:sym typeface="Avenir Next Demi Bold"/>
            </a:endParaRPr>
          </a:p>
          <a:p>
            <a:pPr lvl="0" marL="176021" indent="-176021" defTabSz="704087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1848">
                <a:solidFill>
                  <a:srgbClr val="5E5E5E"/>
                </a:solidFill>
                <a:uFill>
                  <a:solidFill>
                    <a:srgbClr val="4D4D4D"/>
                  </a:solidFill>
                </a:u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Part Three (2:45 - 4:00)</a:t>
            </a:r>
            <a:endParaRPr sz="1848">
              <a:solidFill>
                <a:srgbClr val="5E5E5E"/>
              </a:solidFill>
              <a:uFill>
                <a:solidFill>
                  <a:srgbClr val="4D4D4D"/>
                </a:solidFill>
              </a:uFill>
              <a:latin typeface="Avenir Next Demi Bold"/>
              <a:ea typeface="Avenir Next Demi Bold"/>
              <a:cs typeface="Avenir Next Demi Bold"/>
              <a:sym typeface="Avenir Next Demi Bold"/>
            </a:endParaRPr>
          </a:p>
          <a:p>
            <a:pPr lvl="1" marL="528065" indent="-176021" defTabSz="704087">
              <a:spcBef>
                <a:spcPts val="900"/>
              </a:spcBef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sz="1848">
                <a:solidFill>
                  <a:srgbClr val="5E5E5E"/>
                </a:solidFill>
                <a:uFill>
                  <a:solidFill>
                    <a:srgbClr val="4D4D4D"/>
                  </a:solidFill>
                </a:uFill>
              </a:rPr>
              <a:t>Learn CF Extension Points</a:t>
            </a:r>
            <a:endParaRPr sz="1848">
              <a:solidFill>
                <a:srgbClr val="5E5E5E"/>
              </a:solidFill>
              <a:uFill>
                <a:solidFill>
                  <a:srgbClr val="4D4D4D"/>
                </a:solidFill>
              </a:uFill>
            </a:endParaRPr>
          </a:p>
          <a:p>
            <a:pPr lvl="1" marL="528065" indent="-176021" defTabSz="704087">
              <a:spcBef>
                <a:spcPts val="900"/>
              </a:spcBef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sz="1848">
                <a:solidFill>
                  <a:srgbClr val="5E5E5E"/>
                </a:solidFill>
                <a:uFill>
                  <a:solidFill>
                    <a:srgbClr val="4D4D4D"/>
                  </a:solidFill>
                </a:uFill>
              </a:rPr>
              <a:t>DEMO: Customize a Buildpack -OR- Write and Deploy a Service Broker</a:t>
            </a:r>
            <a:endParaRPr sz="1848">
              <a:solidFill>
                <a:srgbClr val="5E5E5E"/>
              </a:solidFill>
              <a:uFill>
                <a:solidFill>
                  <a:srgbClr val="4D4D4D"/>
                </a:solidFill>
              </a:uFill>
            </a:endParaRPr>
          </a:p>
          <a:p>
            <a:pPr lvl="0" marL="176021" indent="-176021" defTabSz="704087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1848">
                <a:solidFill>
                  <a:srgbClr val="5E5E5E"/>
                </a:solidFill>
                <a:uFill>
                  <a:solidFill>
                    <a:srgbClr val="4D4D4D"/>
                  </a:solidFill>
                </a:u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Break (4:00 - 4:15)</a:t>
            </a:r>
            <a:endParaRPr sz="1848">
              <a:solidFill>
                <a:srgbClr val="5E5E5E"/>
              </a:solidFill>
              <a:uFill>
                <a:solidFill>
                  <a:srgbClr val="4D4D4D"/>
                </a:solidFill>
              </a:uFill>
              <a:latin typeface="Avenir Next Demi Bold"/>
              <a:ea typeface="Avenir Next Demi Bold"/>
              <a:cs typeface="Avenir Next Demi Bold"/>
              <a:sym typeface="Avenir Next Demi Bold"/>
            </a:endParaRPr>
          </a:p>
          <a:p>
            <a:pPr lvl="0" marL="176021" indent="-176021" defTabSz="704087">
              <a:spcBef>
                <a:spcPts val="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1848">
                <a:solidFill>
                  <a:srgbClr val="5E5E5E"/>
                </a:solidFill>
                <a:uFill>
                  <a:solidFill>
                    <a:srgbClr val="4D4D4D"/>
                  </a:solidFill>
                </a:u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Part Four (4:15 - 5:30)</a:t>
            </a:r>
            <a:endParaRPr sz="1848">
              <a:solidFill>
                <a:srgbClr val="5E5E5E"/>
              </a:solidFill>
              <a:uFill>
                <a:solidFill>
                  <a:srgbClr val="4D4D4D"/>
                </a:solidFill>
              </a:uFill>
              <a:latin typeface="Avenir Next Demi Bold"/>
              <a:ea typeface="Avenir Next Demi Bold"/>
              <a:cs typeface="Avenir Next Demi Bold"/>
              <a:sym typeface="Avenir Next Demi Bold"/>
            </a:endParaRPr>
          </a:p>
          <a:p>
            <a:pPr lvl="1" marL="528065" indent="-176021" defTabSz="704087">
              <a:spcBef>
                <a:spcPts val="900"/>
              </a:spcBef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sz="1848">
                <a:solidFill>
                  <a:srgbClr val="5E5E5E"/>
                </a:solidFill>
                <a:uFill>
                  <a:solidFill>
                    <a:srgbClr val="4D4D4D"/>
                  </a:solidFill>
                </a:uFill>
              </a:rPr>
              <a:t>Learn How CF Enables Continuous Delivery</a:t>
            </a:r>
            <a:endParaRPr sz="1848">
              <a:solidFill>
                <a:srgbClr val="5E5E5E"/>
              </a:solidFill>
              <a:uFill>
                <a:solidFill>
                  <a:srgbClr val="4D4D4D"/>
                </a:solidFill>
              </a:uFill>
            </a:endParaRPr>
          </a:p>
          <a:p>
            <a:pPr lvl="1" marL="528065" indent="-176021" defTabSz="704087">
              <a:spcBef>
                <a:spcPts val="900"/>
              </a:spcBef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sz="1848">
                <a:solidFill>
                  <a:srgbClr val="5E5E5E"/>
                </a:solidFill>
                <a:uFill>
                  <a:solidFill>
                    <a:srgbClr val="4D4D4D"/>
                  </a:solidFill>
                </a:uFill>
              </a:rPr>
              <a:t>DEMO: Setup a CD Pipeline with Jenkins, Artifactory, CF Client, and PCF</a:t>
            </a:r>
          </a:p>
        </p:txBody>
      </p:sp>
      <p:sp>
        <p:nvSpPr>
          <p:cNvPr id="1534" name="Shape 153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</a:fld>
          </a:p>
        </p:txBody>
      </p:sp>
    </p:spTree>
  </p:cSld>
  <p:clrMapOvr>
    <a:masterClrMapping/>
  </p:clrMapOvr>
  <p:transition spd="slow" advClick="1">
    <p:dissolv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Shape 15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F06E40"/>
                </a:solidFill>
                <a:uFill>
                  <a:solidFill>
                    <a:srgbClr val="F16F3B"/>
                  </a:solidFill>
                </a:uFill>
              </a:rPr>
              <a:t>THANK YOU!</a:t>
            </a:r>
          </a:p>
        </p:txBody>
      </p:sp>
      <p:sp>
        <p:nvSpPr>
          <p:cNvPr id="1537" name="Shape 153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See you after the break!</a:t>
            </a:r>
          </a:p>
        </p:txBody>
      </p:sp>
      <p:sp>
        <p:nvSpPr>
          <p:cNvPr id="1538" name="Shape 153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</a:fld>
          </a:p>
        </p:txBody>
      </p:sp>
    </p:spTree>
  </p:cSld>
  <p:clrMapOvr>
    <a:masterClrMapping/>
  </p:clrMapOvr>
  <p:transition spd="slow" advClick="1"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2059182" y="776617"/>
            <a:ext cx="3255582" cy="3729657"/>
          </a:xfrm>
          <a:prstGeom prst="roundRect">
            <a:avLst>
              <a:gd name="adj" fmla="val 452"/>
            </a:avLst>
          </a:prstGeom>
          <a:solidFill>
            <a:srgbClr val="A7A7A7">
              <a:alpha val="1911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21" name="Shape 32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</a:fld>
          </a:p>
        </p:txBody>
      </p:sp>
      <p:grpSp>
        <p:nvGrpSpPr>
          <p:cNvPr id="324" name="Group 324"/>
          <p:cNvGrpSpPr/>
          <p:nvPr/>
        </p:nvGrpSpPr>
        <p:grpSpPr>
          <a:xfrm>
            <a:off x="2913734" y="1335616"/>
            <a:ext cx="2061528" cy="387175"/>
            <a:chOff x="0" y="0"/>
            <a:chExt cx="2061526" cy="387174"/>
          </a:xfrm>
        </p:grpSpPr>
        <p:sp>
          <p:nvSpPr>
            <p:cNvPr id="322" name="Shape 322"/>
            <p:cNvSpPr/>
            <p:nvPr/>
          </p:nvSpPr>
          <p:spPr>
            <a:xfrm>
              <a:off x="0" y="0"/>
              <a:ext cx="2061527" cy="387175"/>
            </a:xfrm>
            <a:prstGeom prst="roundRect">
              <a:avLst>
                <a:gd name="adj" fmla="val 13038"/>
              </a:avLst>
            </a:prstGeom>
            <a:solidFill>
              <a:srgbClr val="545454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</a:rPr>
                <a:t>        DB</a:t>
              </a:r>
            </a:p>
          </p:txBody>
        </p:sp>
        <p:sp>
          <p:nvSpPr>
            <p:cNvPr id="323" name="Shape 323"/>
            <p:cNvSpPr/>
            <p:nvPr/>
          </p:nvSpPr>
          <p:spPr>
            <a:xfrm>
              <a:off x="139793" y="85728"/>
              <a:ext cx="206830" cy="215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2228"/>
                  </a:moveTo>
                  <a:cubicBezTo>
                    <a:pt x="0" y="13862"/>
                    <a:pt x="4835" y="15186"/>
                    <a:pt x="10800" y="15186"/>
                  </a:cubicBezTo>
                  <a:cubicBezTo>
                    <a:pt x="16765" y="15186"/>
                    <a:pt x="21600" y="13862"/>
                    <a:pt x="21600" y="12228"/>
                  </a:cubicBezTo>
                  <a:lnTo>
                    <a:pt x="21600" y="18660"/>
                  </a:lnTo>
                  <a:lnTo>
                    <a:pt x="21593" y="18660"/>
                  </a:lnTo>
                  <a:cubicBezTo>
                    <a:pt x="21563" y="20285"/>
                    <a:pt x="16742" y="21600"/>
                    <a:pt x="10800" y="21600"/>
                  </a:cubicBezTo>
                  <a:cubicBezTo>
                    <a:pt x="4858" y="21600"/>
                    <a:pt x="37" y="20285"/>
                    <a:pt x="7" y="18660"/>
                  </a:cubicBezTo>
                  <a:lnTo>
                    <a:pt x="0" y="18660"/>
                  </a:lnTo>
                  <a:lnTo>
                    <a:pt x="0" y="18641"/>
                  </a:lnTo>
                  <a:close/>
                  <a:moveTo>
                    <a:pt x="0" y="4106"/>
                  </a:moveTo>
                  <a:cubicBezTo>
                    <a:pt x="0" y="5740"/>
                    <a:pt x="4835" y="7065"/>
                    <a:pt x="10800" y="7065"/>
                  </a:cubicBezTo>
                  <a:cubicBezTo>
                    <a:pt x="16765" y="7065"/>
                    <a:pt x="21600" y="5740"/>
                    <a:pt x="21600" y="4106"/>
                  </a:cubicBezTo>
                  <a:lnTo>
                    <a:pt x="21600" y="10538"/>
                  </a:lnTo>
                  <a:lnTo>
                    <a:pt x="21593" y="10538"/>
                  </a:lnTo>
                  <a:cubicBezTo>
                    <a:pt x="21563" y="12164"/>
                    <a:pt x="16742" y="13478"/>
                    <a:pt x="10800" y="13478"/>
                  </a:cubicBezTo>
                  <a:cubicBezTo>
                    <a:pt x="4858" y="13478"/>
                    <a:pt x="37" y="12164"/>
                    <a:pt x="7" y="10538"/>
                  </a:cubicBezTo>
                  <a:lnTo>
                    <a:pt x="0" y="10538"/>
                  </a:lnTo>
                  <a:lnTo>
                    <a:pt x="0" y="10520"/>
                  </a:lnTo>
                  <a:close/>
                  <a:moveTo>
                    <a:pt x="10800" y="0"/>
                  </a:moveTo>
                  <a:cubicBezTo>
                    <a:pt x="16437" y="0"/>
                    <a:pt x="21006" y="1252"/>
                    <a:pt x="21006" y="2796"/>
                  </a:cubicBezTo>
                  <a:cubicBezTo>
                    <a:pt x="21006" y="4340"/>
                    <a:pt x="16437" y="5592"/>
                    <a:pt x="10800" y="5592"/>
                  </a:cubicBezTo>
                  <a:cubicBezTo>
                    <a:pt x="5163" y="5592"/>
                    <a:pt x="594" y="4340"/>
                    <a:pt x="594" y="2796"/>
                  </a:cubicBezTo>
                  <a:cubicBezTo>
                    <a:pt x="594" y="1252"/>
                    <a:pt x="5163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uFillTx/>
                </a:defRPr>
              </a:pPr>
            </a:p>
          </p:txBody>
        </p:sp>
      </p:grpSp>
      <p:grpSp>
        <p:nvGrpSpPr>
          <p:cNvPr id="327" name="Group 327"/>
          <p:cNvGrpSpPr/>
          <p:nvPr/>
        </p:nvGrpSpPr>
        <p:grpSpPr>
          <a:xfrm>
            <a:off x="2139413" y="876847"/>
            <a:ext cx="367762" cy="3529198"/>
            <a:chOff x="0" y="0"/>
            <a:chExt cx="367761" cy="3529197"/>
          </a:xfrm>
        </p:grpSpPr>
        <p:sp>
          <p:nvSpPr>
            <p:cNvPr id="325" name="Shape 325"/>
            <p:cNvSpPr/>
            <p:nvPr/>
          </p:nvSpPr>
          <p:spPr>
            <a:xfrm rot="16200000">
              <a:off x="-1580718" y="1580718"/>
              <a:ext cx="3529198" cy="367762"/>
            </a:xfrm>
            <a:prstGeom prst="roundRect">
              <a:avLst>
                <a:gd name="adj" fmla="val 13079"/>
              </a:avLst>
            </a:prstGeom>
            <a:solidFill>
              <a:srgbClr val="5E5E5E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</a:rPr>
                <a:t>        Router</a:t>
              </a:r>
            </a:p>
          </p:txBody>
        </p:sp>
        <p:pic>
          <p:nvPicPr>
            <p:cNvPr id="326" name="pasted-image.pd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16200000">
              <a:off x="74044" y="3210348"/>
              <a:ext cx="228477" cy="22847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sp>
        <p:nvSpPr>
          <p:cNvPr id="328" name="Shape 328"/>
          <p:cNvSpPr/>
          <p:nvPr/>
        </p:nvSpPr>
        <p:spPr>
          <a:xfrm>
            <a:off x="4134124" y="1335616"/>
            <a:ext cx="675755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9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rPr>
              <a:t>Service</a:t>
            </a:r>
            <a:endParaRPr sz="900">
              <a:solidFill>
                <a:srgbClr val="FFFFFF"/>
              </a:solidFill>
              <a:latin typeface="Avenir Next"/>
              <a:ea typeface="Avenir Next"/>
              <a:cs typeface="Avenir Next"/>
              <a:sym typeface="Avenir Next"/>
            </a:endParaRP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9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rPr>
              <a:t>credentials</a:t>
            </a:r>
          </a:p>
        </p:txBody>
      </p:sp>
      <p:sp>
        <p:nvSpPr>
          <p:cNvPr id="329" name="Shape 329"/>
          <p:cNvSpPr/>
          <p:nvPr/>
        </p:nvSpPr>
        <p:spPr>
          <a:xfrm rot="10800000">
            <a:off x="6290701" y="2352811"/>
            <a:ext cx="1614775" cy="304801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33928A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</a:p>
        </p:txBody>
      </p:sp>
      <p:sp>
        <p:nvSpPr>
          <p:cNvPr id="330" name="Shape 330"/>
          <p:cNvSpPr/>
          <p:nvPr/>
        </p:nvSpPr>
        <p:spPr>
          <a:xfrm rot="10800000">
            <a:off x="6290701" y="2978463"/>
            <a:ext cx="1614775" cy="304801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33928A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</a:p>
        </p:txBody>
      </p:sp>
      <p:grpSp>
        <p:nvGrpSpPr>
          <p:cNvPr id="333" name="Group 333"/>
          <p:cNvGrpSpPr/>
          <p:nvPr/>
        </p:nvGrpSpPr>
        <p:grpSpPr>
          <a:xfrm>
            <a:off x="6290701" y="2039985"/>
            <a:ext cx="1614775" cy="304801"/>
            <a:chOff x="0" y="0"/>
            <a:chExt cx="1614774" cy="304800"/>
          </a:xfrm>
        </p:grpSpPr>
        <p:sp>
          <p:nvSpPr>
            <p:cNvPr id="331" name="Shape 331"/>
            <p:cNvSpPr/>
            <p:nvPr/>
          </p:nvSpPr>
          <p:spPr>
            <a:xfrm>
              <a:off x="0" y="0"/>
              <a:ext cx="1614775" cy="304800"/>
            </a:xfrm>
            <a:prstGeom prst="rightArrow">
              <a:avLst>
                <a:gd name="adj1" fmla="val 65968"/>
                <a:gd name="adj2" fmla="val 85375"/>
              </a:avLst>
            </a:prstGeom>
            <a:solidFill>
              <a:srgbClr val="33928A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uFillTx/>
                </a:defRPr>
              </a:pPr>
            </a:p>
          </p:txBody>
        </p:sp>
        <p:sp>
          <p:nvSpPr>
            <p:cNvPr id="332" name="Shape 332"/>
            <p:cNvSpPr/>
            <p:nvPr/>
          </p:nvSpPr>
          <p:spPr>
            <a:xfrm>
              <a:off x="0" y="63500"/>
              <a:ext cx="144311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uFillTx/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FFFFFF"/>
                  </a:solidFill>
                </a:rPr>
                <a:t>reserve resources</a:t>
              </a:r>
            </a:p>
          </p:txBody>
        </p:sp>
      </p:grpSp>
      <p:grpSp>
        <p:nvGrpSpPr>
          <p:cNvPr id="336" name="Group 336"/>
          <p:cNvGrpSpPr/>
          <p:nvPr/>
        </p:nvGrpSpPr>
        <p:grpSpPr>
          <a:xfrm>
            <a:off x="6290701" y="2678160"/>
            <a:ext cx="1614775" cy="304801"/>
            <a:chOff x="0" y="0"/>
            <a:chExt cx="1614774" cy="304800"/>
          </a:xfrm>
        </p:grpSpPr>
        <p:sp>
          <p:nvSpPr>
            <p:cNvPr id="334" name="Shape 334"/>
            <p:cNvSpPr/>
            <p:nvPr/>
          </p:nvSpPr>
          <p:spPr>
            <a:xfrm>
              <a:off x="0" y="0"/>
              <a:ext cx="1614775" cy="304800"/>
            </a:xfrm>
            <a:prstGeom prst="rightArrow">
              <a:avLst>
                <a:gd name="adj1" fmla="val 65968"/>
                <a:gd name="adj2" fmla="val 85375"/>
              </a:avLst>
            </a:prstGeom>
            <a:solidFill>
              <a:srgbClr val="33928A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uFillTx/>
                </a:defRPr>
              </a:pPr>
            </a:p>
          </p:txBody>
        </p:sp>
        <p:sp>
          <p:nvSpPr>
            <p:cNvPr id="335" name="Shape 335"/>
            <p:cNvSpPr/>
            <p:nvPr/>
          </p:nvSpPr>
          <p:spPr>
            <a:xfrm>
              <a:off x="0" y="63500"/>
              <a:ext cx="144311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uFillTx/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FFFFFF"/>
                  </a:solidFill>
                </a:rPr>
                <a:t>obtain connection data</a:t>
              </a:r>
            </a:p>
          </p:txBody>
        </p:sp>
      </p:grpSp>
      <p:grpSp>
        <p:nvGrpSpPr>
          <p:cNvPr id="339" name="Group 339"/>
          <p:cNvGrpSpPr/>
          <p:nvPr/>
        </p:nvGrpSpPr>
        <p:grpSpPr>
          <a:xfrm>
            <a:off x="324124" y="2046816"/>
            <a:ext cx="914401" cy="1217217"/>
            <a:chOff x="0" y="0"/>
            <a:chExt cx="914400" cy="1217216"/>
          </a:xfrm>
        </p:grpSpPr>
        <p:sp>
          <p:nvSpPr>
            <p:cNvPr id="337" name="Shape 337"/>
            <p:cNvSpPr/>
            <p:nvPr/>
          </p:nvSpPr>
          <p:spPr>
            <a:xfrm>
              <a:off x="0" y="0"/>
              <a:ext cx="914400" cy="1217217"/>
            </a:xfrm>
            <a:prstGeom prst="roundRect">
              <a:avLst>
                <a:gd name="adj" fmla="val 4579"/>
              </a:avLst>
            </a:prstGeom>
            <a:solidFill>
              <a:srgbClr val="29756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808080">
                  <a:alpha val="34999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 lvl="0" algn="ctr">
                <a:defRPr b="1" sz="1200">
                  <a:solidFill>
                    <a:srgbClr val="FFFFFF"/>
                  </a:solidFill>
                  <a:uFillTx/>
                </a:defRPr>
              </a:pPr>
            </a:p>
          </p:txBody>
        </p:sp>
        <p:sp>
          <p:nvSpPr>
            <p:cNvPr id="338" name="Shape 338"/>
            <p:cNvSpPr/>
            <p:nvPr/>
          </p:nvSpPr>
          <p:spPr>
            <a:xfrm>
              <a:off x="12263" y="12263"/>
              <a:ext cx="889874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  <a:uFillTx/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CLI</a:t>
              </a:r>
            </a:p>
          </p:txBody>
        </p:sp>
      </p:grpSp>
      <p:grpSp>
        <p:nvGrpSpPr>
          <p:cNvPr id="342" name="Group 342"/>
          <p:cNvGrpSpPr/>
          <p:nvPr/>
        </p:nvGrpSpPr>
        <p:grpSpPr>
          <a:xfrm>
            <a:off x="2851241" y="2046816"/>
            <a:ext cx="914401" cy="1217217"/>
            <a:chOff x="0" y="0"/>
            <a:chExt cx="914400" cy="1217216"/>
          </a:xfrm>
        </p:grpSpPr>
        <p:sp>
          <p:nvSpPr>
            <p:cNvPr id="340" name="Shape 340"/>
            <p:cNvSpPr/>
            <p:nvPr/>
          </p:nvSpPr>
          <p:spPr>
            <a:xfrm>
              <a:off x="0" y="0"/>
              <a:ext cx="914400" cy="1217217"/>
            </a:xfrm>
            <a:prstGeom prst="roundRect">
              <a:avLst>
                <a:gd name="adj" fmla="val 4579"/>
              </a:avLst>
            </a:prstGeom>
            <a:solidFill>
              <a:srgbClr val="29756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808080">
                  <a:alpha val="34999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 lvl="0" algn="ctr">
                <a:defRPr b="1" sz="1200">
                  <a:solidFill>
                    <a:srgbClr val="FFFFFF"/>
                  </a:solidFill>
                  <a:uFillTx/>
                </a:defRPr>
              </a:pPr>
            </a:p>
          </p:txBody>
        </p:sp>
        <p:sp>
          <p:nvSpPr>
            <p:cNvPr id="341" name="Shape 341"/>
            <p:cNvSpPr/>
            <p:nvPr/>
          </p:nvSpPr>
          <p:spPr>
            <a:xfrm>
              <a:off x="12263" y="12263"/>
              <a:ext cx="889874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  <a:uFillTx/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Cloud Controller</a:t>
              </a:r>
            </a:p>
          </p:txBody>
        </p:sp>
      </p:grpSp>
      <p:grpSp>
        <p:nvGrpSpPr>
          <p:cNvPr id="345" name="Group 345"/>
          <p:cNvGrpSpPr/>
          <p:nvPr/>
        </p:nvGrpSpPr>
        <p:grpSpPr>
          <a:xfrm>
            <a:off x="5378358" y="2046816"/>
            <a:ext cx="914401" cy="1217217"/>
            <a:chOff x="0" y="0"/>
            <a:chExt cx="914400" cy="1217216"/>
          </a:xfrm>
        </p:grpSpPr>
        <p:sp>
          <p:nvSpPr>
            <p:cNvPr id="343" name="Shape 343"/>
            <p:cNvSpPr/>
            <p:nvPr/>
          </p:nvSpPr>
          <p:spPr>
            <a:xfrm>
              <a:off x="0" y="0"/>
              <a:ext cx="914400" cy="1217217"/>
            </a:xfrm>
            <a:prstGeom prst="roundRect">
              <a:avLst>
                <a:gd name="adj" fmla="val 4579"/>
              </a:avLst>
            </a:prstGeom>
            <a:solidFill>
              <a:srgbClr val="29756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808080">
                  <a:alpha val="34999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 lvl="0" algn="ctr">
                <a:defRPr b="1" sz="1200">
                  <a:solidFill>
                    <a:srgbClr val="FFFFFF"/>
                  </a:solidFill>
                  <a:uFillTx/>
                </a:defRPr>
              </a:pPr>
            </a:p>
          </p:txBody>
        </p:sp>
        <p:sp>
          <p:nvSpPr>
            <p:cNvPr id="344" name="Shape 344"/>
            <p:cNvSpPr/>
            <p:nvPr/>
          </p:nvSpPr>
          <p:spPr>
            <a:xfrm>
              <a:off x="12263" y="12263"/>
              <a:ext cx="889874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sz="1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rPr>
                <a:t>Service</a:t>
              </a:r>
              <a:endParaRPr sz="12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endParaRPr>
            </a:p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sz="1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rPr>
                <a:t>Broker</a:t>
              </a:r>
            </a:p>
          </p:txBody>
        </p:sp>
      </p:grpSp>
      <p:grpSp>
        <p:nvGrpSpPr>
          <p:cNvPr id="348" name="Group 348"/>
          <p:cNvGrpSpPr/>
          <p:nvPr/>
        </p:nvGrpSpPr>
        <p:grpSpPr>
          <a:xfrm>
            <a:off x="7905475" y="2046816"/>
            <a:ext cx="914401" cy="1217217"/>
            <a:chOff x="0" y="0"/>
            <a:chExt cx="914400" cy="1217216"/>
          </a:xfrm>
        </p:grpSpPr>
        <p:sp>
          <p:nvSpPr>
            <p:cNvPr id="346" name="Shape 346"/>
            <p:cNvSpPr/>
            <p:nvPr/>
          </p:nvSpPr>
          <p:spPr>
            <a:xfrm>
              <a:off x="0" y="0"/>
              <a:ext cx="914400" cy="1217217"/>
            </a:xfrm>
            <a:prstGeom prst="roundRect">
              <a:avLst>
                <a:gd name="adj" fmla="val 4579"/>
              </a:avLst>
            </a:prstGeom>
            <a:solidFill>
              <a:srgbClr val="29756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808080">
                  <a:alpha val="34999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 lvl="0" algn="ctr">
                <a:defRPr b="1" sz="1200">
                  <a:solidFill>
                    <a:srgbClr val="FFFFFF"/>
                  </a:solidFill>
                  <a:uFillTx/>
                </a:defRPr>
              </a:pPr>
            </a:p>
          </p:txBody>
        </p:sp>
        <p:sp>
          <p:nvSpPr>
            <p:cNvPr id="347" name="Shape 347"/>
            <p:cNvSpPr/>
            <p:nvPr/>
          </p:nvSpPr>
          <p:spPr>
            <a:xfrm>
              <a:off x="12263" y="12263"/>
              <a:ext cx="889874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sz="1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rPr>
                <a:t>Data</a:t>
              </a:r>
              <a:endParaRPr sz="12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endParaRPr>
            </a:p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sz="1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rPr>
                <a:t>Service</a:t>
              </a:r>
            </a:p>
          </p:txBody>
        </p:sp>
      </p:grpSp>
      <p:sp>
        <p:nvSpPr>
          <p:cNvPr id="349" name="Shape 349"/>
          <p:cNvSpPr/>
          <p:nvPr/>
        </p:nvSpPr>
        <p:spPr>
          <a:xfrm>
            <a:off x="3208900" y="2641445"/>
            <a:ext cx="199083" cy="2656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16618"/>
                </a:moveTo>
                <a:lnTo>
                  <a:pt x="6946" y="18824"/>
                </a:lnTo>
                <a:cubicBezTo>
                  <a:pt x="7990" y="19479"/>
                  <a:pt x="9343" y="19815"/>
                  <a:pt x="10800" y="19815"/>
                </a:cubicBezTo>
                <a:cubicBezTo>
                  <a:pt x="12257" y="19815"/>
                  <a:pt x="13610" y="19479"/>
                  <a:pt x="14654" y="18825"/>
                </a:cubicBezTo>
                <a:close/>
                <a:moveTo>
                  <a:pt x="4280" y="12886"/>
                </a:moveTo>
                <a:cubicBezTo>
                  <a:pt x="3997" y="13421"/>
                  <a:pt x="3858" y="14005"/>
                  <a:pt x="3858" y="14613"/>
                </a:cubicBezTo>
                <a:cubicBezTo>
                  <a:pt x="3858" y="16342"/>
                  <a:pt x="4983" y="17873"/>
                  <a:pt x="6787" y="18744"/>
                </a:cubicBezTo>
                <a:lnTo>
                  <a:pt x="8263" y="15166"/>
                </a:lnTo>
                <a:close/>
                <a:moveTo>
                  <a:pt x="17320" y="12886"/>
                </a:moveTo>
                <a:lnTo>
                  <a:pt x="13337" y="15166"/>
                </a:lnTo>
                <a:lnTo>
                  <a:pt x="14813" y="18744"/>
                </a:lnTo>
                <a:cubicBezTo>
                  <a:pt x="16617" y="17873"/>
                  <a:pt x="17742" y="16342"/>
                  <a:pt x="17742" y="14613"/>
                </a:cubicBezTo>
                <a:cubicBezTo>
                  <a:pt x="17742" y="14005"/>
                  <a:pt x="17603" y="13421"/>
                  <a:pt x="17320" y="12886"/>
                </a:cubicBezTo>
                <a:close/>
                <a:moveTo>
                  <a:pt x="10970" y="9424"/>
                </a:moveTo>
                <a:lnTo>
                  <a:pt x="12368" y="12816"/>
                </a:lnTo>
                <a:lnTo>
                  <a:pt x="17290" y="12816"/>
                </a:lnTo>
                <a:cubicBezTo>
                  <a:pt x="16353" y="10863"/>
                  <a:pt x="13884" y="9465"/>
                  <a:pt x="10970" y="9424"/>
                </a:cubicBezTo>
                <a:close/>
                <a:moveTo>
                  <a:pt x="10630" y="9424"/>
                </a:moveTo>
                <a:cubicBezTo>
                  <a:pt x="7716" y="9465"/>
                  <a:pt x="5247" y="10863"/>
                  <a:pt x="4310" y="12816"/>
                </a:cubicBezTo>
                <a:lnTo>
                  <a:pt x="9232" y="12816"/>
                </a:lnTo>
                <a:close/>
                <a:moveTo>
                  <a:pt x="12665" y="2637"/>
                </a:moveTo>
                <a:lnTo>
                  <a:pt x="20124" y="2637"/>
                </a:lnTo>
                <a:lnTo>
                  <a:pt x="20124" y="5249"/>
                </a:lnTo>
                <a:lnTo>
                  <a:pt x="15871" y="8762"/>
                </a:lnTo>
                <a:cubicBezTo>
                  <a:pt x="18434" y="9999"/>
                  <a:pt x="20124" y="12158"/>
                  <a:pt x="20124" y="14613"/>
                </a:cubicBezTo>
                <a:cubicBezTo>
                  <a:pt x="20124" y="18472"/>
                  <a:pt x="15949" y="21600"/>
                  <a:pt x="10800" y="21600"/>
                </a:cubicBezTo>
                <a:cubicBezTo>
                  <a:pt x="5651" y="21600"/>
                  <a:pt x="1476" y="18472"/>
                  <a:pt x="1476" y="14613"/>
                </a:cubicBezTo>
                <a:cubicBezTo>
                  <a:pt x="1476" y="12161"/>
                  <a:pt x="3162" y="10004"/>
                  <a:pt x="5719" y="8766"/>
                </a:cubicBezTo>
                <a:lnTo>
                  <a:pt x="1476" y="5261"/>
                </a:lnTo>
                <a:lnTo>
                  <a:pt x="1476" y="2649"/>
                </a:lnTo>
                <a:lnTo>
                  <a:pt x="8935" y="2649"/>
                </a:lnTo>
                <a:lnTo>
                  <a:pt x="8935" y="7767"/>
                </a:lnTo>
                <a:cubicBezTo>
                  <a:pt x="9538" y="7675"/>
                  <a:pt x="10161" y="7626"/>
                  <a:pt x="10800" y="7626"/>
                </a:cubicBezTo>
                <a:lnTo>
                  <a:pt x="12665" y="7767"/>
                </a:lnTo>
                <a:lnTo>
                  <a:pt x="12665" y="5249"/>
                </a:lnTo>
                <a:close/>
                <a:moveTo>
                  <a:pt x="0" y="0"/>
                </a:moveTo>
                <a:lnTo>
                  <a:pt x="21600" y="0"/>
                </a:lnTo>
                <a:lnTo>
                  <a:pt x="21600" y="1688"/>
                </a:lnTo>
                <a:lnTo>
                  <a:pt x="0" y="168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</a:p>
        </p:txBody>
      </p:sp>
      <p:sp>
        <p:nvSpPr>
          <p:cNvPr id="350" name="Shape 350"/>
          <p:cNvSpPr/>
          <p:nvPr/>
        </p:nvSpPr>
        <p:spPr>
          <a:xfrm>
            <a:off x="5721783" y="2641445"/>
            <a:ext cx="227550" cy="2275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619" y="15178"/>
                </a:moveTo>
                <a:cubicBezTo>
                  <a:pt x="3556" y="15178"/>
                  <a:pt x="2695" y="16040"/>
                  <a:pt x="2695" y="17103"/>
                </a:cubicBezTo>
                <a:lnTo>
                  <a:pt x="2694" y="17103"/>
                </a:lnTo>
                <a:cubicBezTo>
                  <a:pt x="2694" y="18166"/>
                  <a:pt x="3556" y="19027"/>
                  <a:pt x="4619" y="19027"/>
                </a:cubicBezTo>
                <a:cubicBezTo>
                  <a:pt x="5682" y="19027"/>
                  <a:pt x="6544" y="18166"/>
                  <a:pt x="6544" y="17103"/>
                </a:cubicBezTo>
                <a:lnTo>
                  <a:pt x="6544" y="15178"/>
                </a:lnTo>
                <a:close/>
                <a:moveTo>
                  <a:pt x="15177" y="15049"/>
                </a:moveTo>
                <a:lnTo>
                  <a:pt x="15177" y="16974"/>
                </a:lnTo>
                <a:cubicBezTo>
                  <a:pt x="15177" y="18037"/>
                  <a:pt x="16039" y="18899"/>
                  <a:pt x="17102" y="18899"/>
                </a:cubicBezTo>
                <a:lnTo>
                  <a:pt x="17102" y="18899"/>
                </a:lnTo>
                <a:cubicBezTo>
                  <a:pt x="18165" y="18899"/>
                  <a:pt x="19026" y="18037"/>
                  <a:pt x="19026" y="16974"/>
                </a:cubicBezTo>
                <a:cubicBezTo>
                  <a:pt x="19026" y="15911"/>
                  <a:pt x="18165" y="15049"/>
                  <a:pt x="17102" y="15049"/>
                </a:cubicBezTo>
                <a:close/>
                <a:moveTo>
                  <a:pt x="8952" y="8913"/>
                </a:moveTo>
                <a:lnTo>
                  <a:pt x="8952" y="8936"/>
                </a:lnTo>
                <a:lnTo>
                  <a:pt x="8933" y="8936"/>
                </a:lnTo>
                <a:lnTo>
                  <a:pt x="8933" y="12667"/>
                </a:lnTo>
                <a:lnTo>
                  <a:pt x="12666" y="12667"/>
                </a:lnTo>
                <a:lnTo>
                  <a:pt x="12666" y="12660"/>
                </a:lnTo>
                <a:lnTo>
                  <a:pt x="12687" y="12660"/>
                </a:lnTo>
                <a:lnTo>
                  <a:pt x="12687" y="8933"/>
                </a:lnTo>
                <a:lnTo>
                  <a:pt x="12667" y="8933"/>
                </a:lnTo>
                <a:lnTo>
                  <a:pt x="12667" y="8913"/>
                </a:lnTo>
                <a:close/>
                <a:moveTo>
                  <a:pt x="4517" y="2698"/>
                </a:moveTo>
                <a:cubicBezTo>
                  <a:pt x="3454" y="2698"/>
                  <a:pt x="2592" y="3559"/>
                  <a:pt x="2592" y="4622"/>
                </a:cubicBezTo>
                <a:cubicBezTo>
                  <a:pt x="2592" y="5685"/>
                  <a:pt x="3454" y="6547"/>
                  <a:pt x="4517" y="6547"/>
                </a:cubicBezTo>
                <a:lnTo>
                  <a:pt x="6441" y="6547"/>
                </a:lnTo>
                <a:lnTo>
                  <a:pt x="6441" y="4622"/>
                </a:lnTo>
                <a:cubicBezTo>
                  <a:pt x="6441" y="3559"/>
                  <a:pt x="5580" y="2698"/>
                  <a:pt x="4517" y="2698"/>
                </a:cubicBezTo>
                <a:close/>
                <a:moveTo>
                  <a:pt x="16981" y="2573"/>
                </a:moveTo>
                <a:cubicBezTo>
                  <a:pt x="15918" y="2573"/>
                  <a:pt x="15056" y="3434"/>
                  <a:pt x="15056" y="4497"/>
                </a:cubicBezTo>
                <a:lnTo>
                  <a:pt x="15056" y="6422"/>
                </a:lnTo>
                <a:lnTo>
                  <a:pt x="16981" y="6422"/>
                </a:lnTo>
                <a:cubicBezTo>
                  <a:pt x="18044" y="6422"/>
                  <a:pt x="18905" y="5560"/>
                  <a:pt x="18905" y="4497"/>
                </a:cubicBezTo>
                <a:lnTo>
                  <a:pt x="18906" y="4497"/>
                </a:lnTo>
                <a:cubicBezTo>
                  <a:pt x="18906" y="3434"/>
                  <a:pt x="18044" y="2573"/>
                  <a:pt x="16981" y="2573"/>
                </a:cubicBezTo>
                <a:close/>
                <a:moveTo>
                  <a:pt x="17134" y="0"/>
                </a:moveTo>
                <a:cubicBezTo>
                  <a:pt x="19600" y="0"/>
                  <a:pt x="21600" y="2000"/>
                  <a:pt x="21600" y="4466"/>
                </a:cubicBezTo>
                <a:lnTo>
                  <a:pt x="21600" y="4466"/>
                </a:lnTo>
                <a:cubicBezTo>
                  <a:pt x="21600" y="6933"/>
                  <a:pt x="19600" y="8933"/>
                  <a:pt x="17134" y="8933"/>
                </a:cubicBezTo>
                <a:lnTo>
                  <a:pt x="15058" y="8933"/>
                </a:lnTo>
                <a:lnTo>
                  <a:pt x="15058" y="12660"/>
                </a:lnTo>
                <a:lnTo>
                  <a:pt x="17132" y="12660"/>
                </a:lnTo>
                <a:cubicBezTo>
                  <a:pt x="19599" y="12660"/>
                  <a:pt x="21599" y="14660"/>
                  <a:pt x="21599" y="17127"/>
                </a:cubicBezTo>
                <a:cubicBezTo>
                  <a:pt x="21599" y="19593"/>
                  <a:pt x="19599" y="21593"/>
                  <a:pt x="17132" y="21593"/>
                </a:cubicBezTo>
                <a:lnTo>
                  <a:pt x="17132" y="21593"/>
                </a:lnTo>
                <a:cubicBezTo>
                  <a:pt x="14666" y="21593"/>
                  <a:pt x="12666" y="19593"/>
                  <a:pt x="12666" y="17127"/>
                </a:cubicBezTo>
                <a:lnTo>
                  <a:pt x="12666" y="15180"/>
                </a:lnTo>
                <a:lnTo>
                  <a:pt x="8933" y="15180"/>
                </a:lnTo>
                <a:lnTo>
                  <a:pt x="8933" y="17134"/>
                </a:lnTo>
                <a:cubicBezTo>
                  <a:pt x="8933" y="19600"/>
                  <a:pt x="6933" y="21600"/>
                  <a:pt x="4466" y="21600"/>
                </a:cubicBezTo>
                <a:cubicBezTo>
                  <a:pt x="2000" y="21600"/>
                  <a:pt x="0" y="19600"/>
                  <a:pt x="0" y="17134"/>
                </a:cubicBezTo>
                <a:lnTo>
                  <a:pt x="0" y="17134"/>
                </a:lnTo>
                <a:cubicBezTo>
                  <a:pt x="0" y="14667"/>
                  <a:pt x="2000" y="12667"/>
                  <a:pt x="4466" y="12667"/>
                </a:cubicBezTo>
                <a:lnTo>
                  <a:pt x="6551" y="12667"/>
                </a:lnTo>
                <a:lnTo>
                  <a:pt x="6551" y="8936"/>
                </a:lnTo>
                <a:lnTo>
                  <a:pt x="4486" y="8936"/>
                </a:lnTo>
                <a:cubicBezTo>
                  <a:pt x="2019" y="8936"/>
                  <a:pt x="19" y="6937"/>
                  <a:pt x="19" y="4470"/>
                </a:cubicBezTo>
                <a:cubicBezTo>
                  <a:pt x="19" y="2003"/>
                  <a:pt x="2019" y="3"/>
                  <a:pt x="4486" y="3"/>
                </a:cubicBezTo>
                <a:lnTo>
                  <a:pt x="4486" y="3"/>
                </a:lnTo>
                <a:cubicBezTo>
                  <a:pt x="6953" y="3"/>
                  <a:pt x="8952" y="2003"/>
                  <a:pt x="8952" y="4470"/>
                </a:cubicBezTo>
                <a:lnTo>
                  <a:pt x="8952" y="6673"/>
                </a:lnTo>
                <a:lnTo>
                  <a:pt x="12667" y="6673"/>
                </a:lnTo>
                <a:lnTo>
                  <a:pt x="12667" y="4466"/>
                </a:lnTo>
                <a:cubicBezTo>
                  <a:pt x="12667" y="2000"/>
                  <a:pt x="14667" y="0"/>
                  <a:pt x="17134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</a:p>
        </p:txBody>
      </p:sp>
      <p:sp>
        <p:nvSpPr>
          <p:cNvPr id="351" name="Shape 351"/>
          <p:cNvSpPr/>
          <p:nvPr/>
        </p:nvSpPr>
        <p:spPr>
          <a:xfrm>
            <a:off x="647974" y="2665941"/>
            <a:ext cx="266701" cy="2124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2" y="12461"/>
                </a:moveTo>
                <a:lnTo>
                  <a:pt x="10792" y="15062"/>
                </a:lnTo>
                <a:lnTo>
                  <a:pt x="17082" y="15062"/>
                </a:lnTo>
                <a:lnTo>
                  <a:pt x="17082" y="12461"/>
                </a:lnTo>
                <a:close/>
                <a:moveTo>
                  <a:pt x="2687" y="2893"/>
                </a:moveTo>
                <a:lnTo>
                  <a:pt x="2687" y="5824"/>
                </a:lnTo>
                <a:lnTo>
                  <a:pt x="7569" y="8970"/>
                </a:lnTo>
                <a:lnTo>
                  <a:pt x="2687" y="12117"/>
                </a:lnTo>
                <a:lnTo>
                  <a:pt x="2687" y="15047"/>
                </a:lnTo>
                <a:lnTo>
                  <a:pt x="10172" y="10223"/>
                </a:lnTo>
                <a:lnTo>
                  <a:pt x="10172" y="7717"/>
                </a:lnTo>
                <a:close/>
                <a:moveTo>
                  <a:pt x="1710" y="0"/>
                </a:moveTo>
                <a:lnTo>
                  <a:pt x="19890" y="0"/>
                </a:lnTo>
                <a:cubicBezTo>
                  <a:pt x="20834" y="0"/>
                  <a:pt x="21600" y="961"/>
                  <a:pt x="21600" y="2147"/>
                </a:cubicBezTo>
                <a:lnTo>
                  <a:pt x="21600" y="19453"/>
                </a:lnTo>
                <a:cubicBezTo>
                  <a:pt x="21600" y="20639"/>
                  <a:pt x="20834" y="21600"/>
                  <a:pt x="19890" y="21600"/>
                </a:cubicBezTo>
                <a:lnTo>
                  <a:pt x="1710" y="21600"/>
                </a:lnTo>
                <a:cubicBezTo>
                  <a:pt x="766" y="21600"/>
                  <a:pt x="0" y="20639"/>
                  <a:pt x="0" y="19453"/>
                </a:cubicBezTo>
                <a:lnTo>
                  <a:pt x="0" y="2147"/>
                </a:lnTo>
                <a:cubicBezTo>
                  <a:pt x="0" y="961"/>
                  <a:pt x="766" y="0"/>
                  <a:pt x="171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</a:p>
        </p:txBody>
      </p:sp>
      <p:sp>
        <p:nvSpPr>
          <p:cNvPr id="352" name="Shape 352"/>
          <p:cNvSpPr/>
          <p:nvPr/>
        </p:nvSpPr>
        <p:spPr>
          <a:xfrm>
            <a:off x="8247260" y="2656193"/>
            <a:ext cx="230831" cy="222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6" h="21528" fill="norm" stroke="1" extrusionOk="0">
                <a:moveTo>
                  <a:pt x="0" y="11833"/>
                </a:moveTo>
                <a:cubicBezTo>
                  <a:pt x="0" y="13415"/>
                  <a:pt x="4324" y="14696"/>
                  <a:pt x="9658" y="14696"/>
                </a:cubicBezTo>
                <a:lnTo>
                  <a:pt x="9658" y="20903"/>
                </a:lnTo>
                <a:cubicBezTo>
                  <a:pt x="4344" y="20903"/>
                  <a:pt x="33" y="19631"/>
                  <a:pt x="6" y="18058"/>
                </a:cubicBezTo>
                <a:lnTo>
                  <a:pt x="0" y="18058"/>
                </a:lnTo>
                <a:lnTo>
                  <a:pt x="0" y="18040"/>
                </a:lnTo>
                <a:close/>
                <a:moveTo>
                  <a:pt x="0" y="3974"/>
                </a:moveTo>
                <a:cubicBezTo>
                  <a:pt x="0" y="5555"/>
                  <a:pt x="4324" y="6837"/>
                  <a:pt x="9658" y="6837"/>
                </a:cubicBezTo>
                <a:lnTo>
                  <a:pt x="9658" y="13044"/>
                </a:lnTo>
                <a:cubicBezTo>
                  <a:pt x="4344" y="13044"/>
                  <a:pt x="33" y="11771"/>
                  <a:pt x="6" y="10198"/>
                </a:cubicBezTo>
                <a:lnTo>
                  <a:pt x="0" y="10198"/>
                </a:lnTo>
                <a:lnTo>
                  <a:pt x="0" y="10180"/>
                </a:lnTo>
                <a:close/>
                <a:moveTo>
                  <a:pt x="11051" y="0"/>
                </a:moveTo>
                <a:lnTo>
                  <a:pt x="11868" y="0"/>
                </a:lnTo>
                <a:cubicBezTo>
                  <a:pt x="12167" y="0"/>
                  <a:pt x="12408" y="251"/>
                  <a:pt x="12408" y="561"/>
                </a:cubicBezTo>
                <a:cubicBezTo>
                  <a:pt x="12408" y="1224"/>
                  <a:pt x="12504" y="1796"/>
                  <a:pt x="12617" y="2442"/>
                </a:cubicBezTo>
                <a:cubicBezTo>
                  <a:pt x="13437" y="2609"/>
                  <a:pt x="14213" y="2900"/>
                  <a:pt x="14916" y="3319"/>
                </a:cubicBezTo>
                <a:cubicBezTo>
                  <a:pt x="15420" y="2886"/>
                  <a:pt x="15859" y="2505"/>
                  <a:pt x="16282" y="1982"/>
                </a:cubicBezTo>
                <a:cubicBezTo>
                  <a:pt x="16474" y="1745"/>
                  <a:pt x="16815" y="1714"/>
                  <a:pt x="17043" y="1913"/>
                </a:cubicBezTo>
                <a:lnTo>
                  <a:pt x="17681" y="2469"/>
                </a:lnTo>
                <a:lnTo>
                  <a:pt x="17779" y="2554"/>
                </a:lnTo>
                <a:lnTo>
                  <a:pt x="18417" y="3109"/>
                </a:lnTo>
                <a:cubicBezTo>
                  <a:pt x="18646" y="3308"/>
                  <a:pt x="18675" y="3662"/>
                  <a:pt x="18484" y="3899"/>
                </a:cubicBezTo>
                <a:cubicBezTo>
                  <a:pt x="18071" y="4409"/>
                  <a:pt x="17790" y="4912"/>
                  <a:pt x="17476" y="5485"/>
                </a:cubicBezTo>
                <a:cubicBezTo>
                  <a:pt x="17994" y="6140"/>
                  <a:pt x="18420" y="6877"/>
                  <a:pt x="18715" y="7682"/>
                </a:cubicBezTo>
                <a:cubicBezTo>
                  <a:pt x="19378" y="7686"/>
                  <a:pt x="19956" y="7689"/>
                  <a:pt x="20611" y="7569"/>
                </a:cubicBezTo>
                <a:cubicBezTo>
                  <a:pt x="20905" y="7516"/>
                  <a:pt x="21185" y="7719"/>
                  <a:pt x="21237" y="8024"/>
                </a:cubicBezTo>
                <a:lnTo>
                  <a:pt x="21381" y="8875"/>
                </a:lnTo>
                <a:lnTo>
                  <a:pt x="21404" y="9006"/>
                </a:lnTo>
                <a:lnTo>
                  <a:pt x="21548" y="9857"/>
                </a:lnTo>
                <a:cubicBezTo>
                  <a:pt x="21600" y="10161"/>
                  <a:pt x="21404" y="10452"/>
                  <a:pt x="21110" y="10506"/>
                </a:cubicBezTo>
                <a:cubicBezTo>
                  <a:pt x="20475" y="10622"/>
                  <a:pt x="19946" y="10821"/>
                  <a:pt x="19347" y="11052"/>
                </a:cubicBezTo>
                <a:cubicBezTo>
                  <a:pt x="19339" y="11954"/>
                  <a:pt x="19197" y="12824"/>
                  <a:pt x="18927" y="13636"/>
                </a:cubicBezTo>
                <a:cubicBezTo>
                  <a:pt x="19422" y="14071"/>
                  <a:pt x="19857" y="14452"/>
                  <a:pt x="20423" y="14791"/>
                </a:cubicBezTo>
                <a:cubicBezTo>
                  <a:pt x="20682" y="14946"/>
                  <a:pt x="20770" y="15288"/>
                  <a:pt x="20621" y="15557"/>
                </a:cubicBezTo>
                <a:lnTo>
                  <a:pt x="20204" y="16305"/>
                </a:lnTo>
                <a:lnTo>
                  <a:pt x="20141" y="16420"/>
                </a:lnTo>
                <a:lnTo>
                  <a:pt x="19724" y="17168"/>
                </a:lnTo>
                <a:cubicBezTo>
                  <a:pt x="19575" y="17436"/>
                  <a:pt x="19245" y="17528"/>
                  <a:pt x="18986" y="17373"/>
                </a:cubicBezTo>
                <a:cubicBezTo>
                  <a:pt x="18429" y="17039"/>
                  <a:pt x="17901" y="16839"/>
                  <a:pt x="17301" y="16616"/>
                </a:cubicBezTo>
                <a:cubicBezTo>
                  <a:pt x="16769" y="17276"/>
                  <a:pt x="16133" y="17840"/>
                  <a:pt x="15427" y="18297"/>
                </a:cubicBezTo>
                <a:cubicBezTo>
                  <a:pt x="15533" y="18944"/>
                  <a:pt x="15631" y="19515"/>
                  <a:pt x="15850" y="20139"/>
                </a:cubicBezTo>
                <a:cubicBezTo>
                  <a:pt x="15952" y="20430"/>
                  <a:pt x="15808" y="20752"/>
                  <a:pt x="15527" y="20858"/>
                </a:cubicBezTo>
                <a:lnTo>
                  <a:pt x="14745" y="21153"/>
                </a:lnTo>
                <a:lnTo>
                  <a:pt x="14625" y="21199"/>
                </a:lnTo>
                <a:lnTo>
                  <a:pt x="13842" y="21494"/>
                </a:lnTo>
                <a:cubicBezTo>
                  <a:pt x="13562" y="21600"/>
                  <a:pt x="13252" y="21450"/>
                  <a:pt x="13150" y="21159"/>
                </a:cubicBezTo>
                <a:cubicBezTo>
                  <a:pt x="12936" y="20549"/>
                  <a:pt x="12665" y="20054"/>
                  <a:pt x="12354" y="19502"/>
                </a:cubicBezTo>
                <a:lnTo>
                  <a:pt x="11051" y="19622"/>
                </a:lnTo>
                <a:lnTo>
                  <a:pt x="11051" y="15428"/>
                </a:lnTo>
                <a:cubicBezTo>
                  <a:pt x="13450" y="15423"/>
                  <a:pt x="15393" y="13403"/>
                  <a:pt x="15393" y="10911"/>
                </a:cubicBezTo>
                <a:cubicBezTo>
                  <a:pt x="15393" y="8420"/>
                  <a:pt x="13450" y="6400"/>
                  <a:pt x="11051" y="6395"/>
                </a:cubicBezTo>
                <a:close/>
                <a:moveTo>
                  <a:pt x="9658" y="0"/>
                </a:moveTo>
                <a:lnTo>
                  <a:pt x="9658" y="5411"/>
                </a:lnTo>
                <a:cubicBezTo>
                  <a:pt x="4617" y="5411"/>
                  <a:pt x="531" y="4200"/>
                  <a:pt x="531" y="2706"/>
                </a:cubicBezTo>
                <a:cubicBezTo>
                  <a:pt x="531" y="1211"/>
                  <a:pt x="4617" y="0"/>
                  <a:pt x="9658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</a:p>
        </p:txBody>
      </p:sp>
      <p:sp>
        <p:nvSpPr>
          <p:cNvPr id="353" name="Shape 353"/>
          <p:cNvSpPr/>
          <p:nvPr/>
        </p:nvSpPr>
        <p:spPr>
          <a:xfrm rot="16200000">
            <a:off x="3153760" y="1739734"/>
            <a:ext cx="309364" cy="304801"/>
          </a:xfrm>
          <a:prstGeom prst="rightArrow">
            <a:avLst>
              <a:gd name="adj1" fmla="val 51014"/>
              <a:gd name="adj2" fmla="val 56403"/>
            </a:avLst>
          </a:prstGeom>
          <a:solidFill>
            <a:srgbClr val="7F7F7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</a:p>
        </p:txBody>
      </p:sp>
      <p:sp>
        <p:nvSpPr>
          <p:cNvPr id="354" name="Shape 354"/>
          <p:cNvSpPr/>
          <p:nvPr/>
        </p:nvSpPr>
        <p:spPr>
          <a:xfrm>
            <a:off x="2057582" y="781024"/>
            <a:ext cx="3258782" cy="3720844"/>
          </a:xfrm>
          <a:prstGeom prst="roundRect">
            <a:avLst>
              <a:gd name="adj" fmla="val 1559"/>
            </a:avLst>
          </a:prstGeom>
          <a:ln w="25400">
            <a:solidFill>
              <a:srgbClr val="29756E"/>
            </a:solidFill>
            <a:round/>
          </a:ln>
        </p:spPr>
        <p:txBody>
          <a:bodyPr lIns="0" tIns="0" rIns="0" bIns="0" anchor="ctr"/>
          <a:lstStyle/>
          <a:p>
            <a:pPr lvl="0"/>
          </a:p>
        </p:txBody>
      </p:sp>
      <p:pic>
        <p:nvPicPr>
          <p:cNvPr id="355" name="droppedImage.png"/>
          <p:cNvPicPr/>
          <p:nvPr/>
        </p:nvPicPr>
        <p:blipFill>
          <a:blip r:embed="rId3">
            <a:extLst/>
          </a:blip>
          <a:srcRect l="3267" t="13725" r="13071" b="40958"/>
          <a:stretch>
            <a:fillRect/>
          </a:stretch>
        </p:blipFill>
        <p:spPr>
          <a:xfrm>
            <a:off x="3836944" y="3313246"/>
            <a:ext cx="1435528" cy="777578"/>
          </a:xfrm>
          <a:prstGeom prst="rect">
            <a:avLst/>
          </a:prstGeom>
          <a:ln w="3175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356" name="Shape 356"/>
          <p:cNvSpPr/>
          <p:nvPr/>
        </p:nvSpPr>
        <p:spPr>
          <a:xfrm>
            <a:off x="4178299" y="4022157"/>
            <a:ext cx="96619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rgbClr val="33928A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33928A"/>
                </a:solidFill>
                <a:uFill>
                  <a:solidFill>
                    <a:srgbClr val="4D4D4D"/>
                  </a:solidFill>
                </a:uFill>
              </a:rPr>
              <a:t>Runtime</a:t>
            </a:r>
          </a:p>
        </p:txBody>
      </p:sp>
      <p:grpSp>
        <p:nvGrpSpPr>
          <p:cNvPr id="359" name="Group 359"/>
          <p:cNvGrpSpPr/>
          <p:nvPr/>
        </p:nvGrpSpPr>
        <p:grpSpPr>
          <a:xfrm>
            <a:off x="1239332" y="2039985"/>
            <a:ext cx="1614775" cy="304801"/>
            <a:chOff x="0" y="0"/>
            <a:chExt cx="1614774" cy="304800"/>
          </a:xfrm>
        </p:grpSpPr>
        <p:sp>
          <p:nvSpPr>
            <p:cNvPr id="357" name="Shape 357"/>
            <p:cNvSpPr/>
            <p:nvPr/>
          </p:nvSpPr>
          <p:spPr>
            <a:xfrm>
              <a:off x="0" y="0"/>
              <a:ext cx="1614775" cy="304800"/>
            </a:xfrm>
            <a:prstGeom prst="rightArrow">
              <a:avLst>
                <a:gd name="adj1" fmla="val 65968"/>
                <a:gd name="adj2" fmla="val 85375"/>
              </a:avLst>
            </a:prstGeom>
            <a:solidFill>
              <a:srgbClr val="7F7F7F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uFillTx/>
                </a:defRPr>
              </a:pPr>
            </a:p>
          </p:txBody>
        </p:sp>
        <p:sp>
          <p:nvSpPr>
            <p:cNvPr id="358" name="Shape 358"/>
            <p:cNvSpPr/>
            <p:nvPr/>
          </p:nvSpPr>
          <p:spPr>
            <a:xfrm>
              <a:off x="0" y="63500"/>
              <a:ext cx="144311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uFillTx/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FFFFFF"/>
                  </a:solidFill>
                </a:rPr>
                <a:t>create service (HTTP)</a:t>
              </a:r>
            </a:p>
          </p:txBody>
        </p:sp>
      </p:grpSp>
      <p:sp>
        <p:nvSpPr>
          <p:cNvPr id="360" name="Shape 360"/>
          <p:cNvSpPr/>
          <p:nvPr/>
        </p:nvSpPr>
        <p:spPr>
          <a:xfrm rot="10800000">
            <a:off x="1236467" y="2352811"/>
            <a:ext cx="1614775" cy="304801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</a:p>
        </p:txBody>
      </p:sp>
      <p:grpSp>
        <p:nvGrpSpPr>
          <p:cNvPr id="363" name="Group 363"/>
          <p:cNvGrpSpPr/>
          <p:nvPr/>
        </p:nvGrpSpPr>
        <p:grpSpPr>
          <a:xfrm>
            <a:off x="1241389" y="2678160"/>
            <a:ext cx="1614775" cy="304801"/>
            <a:chOff x="0" y="0"/>
            <a:chExt cx="1614774" cy="304800"/>
          </a:xfrm>
        </p:grpSpPr>
        <p:sp>
          <p:nvSpPr>
            <p:cNvPr id="361" name="Shape 361"/>
            <p:cNvSpPr/>
            <p:nvPr/>
          </p:nvSpPr>
          <p:spPr>
            <a:xfrm>
              <a:off x="0" y="0"/>
              <a:ext cx="1614775" cy="304800"/>
            </a:xfrm>
            <a:prstGeom prst="rightArrow">
              <a:avLst>
                <a:gd name="adj1" fmla="val 65968"/>
                <a:gd name="adj2" fmla="val 85375"/>
              </a:avLst>
            </a:prstGeom>
            <a:solidFill>
              <a:srgbClr val="7F7F7F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uFillTx/>
                </a:defRPr>
              </a:pPr>
            </a:p>
          </p:txBody>
        </p:sp>
        <p:sp>
          <p:nvSpPr>
            <p:cNvPr id="362" name="Shape 362"/>
            <p:cNvSpPr/>
            <p:nvPr/>
          </p:nvSpPr>
          <p:spPr>
            <a:xfrm>
              <a:off x="0" y="63500"/>
              <a:ext cx="144311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uFillTx/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FFFFFF"/>
                  </a:solidFill>
                </a:rPr>
                <a:t>bind service (HTTP)</a:t>
              </a:r>
            </a:p>
          </p:txBody>
        </p:sp>
      </p:grpSp>
      <p:sp>
        <p:nvSpPr>
          <p:cNvPr id="364" name="Shape 364"/>
          <p:cNvSpPr/>
          <p:nvPr/>
        </p:nvSpPr>
        <p:spPr>
          <a:xfrm rot="10800000">
            <a:off x="1236467" y="2978463"/>
            <a:ext cx="1614775" cy="304801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</a:p>
        </p:txBody>
      </p:sp>
      <p:sp>
        <p:nvSpPr>
          <p:cNvPr id="365" name="Shape 365"/>
          <p:cNvSpPr/>
          <p:nvPr/>
        </p:nvSpPr>
        <p:spPr>
          <a:xfrm rot="10800000">
            <a:off x="3765641" y="2352811"/>
            <a:ext cx="1614775" cy="304801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</a:p>
        </p:txBody>
      </p:sp>
      <p:sp>
        <p:nvSpPr>
          <p:cNvPr id="366" name="Shape 366"/>
          <p:cNvSpPr/>
          <p:nvPr/>
        </p:nvSpPr>
        <p:spPr>
          <a:xfrm rot="10800000">
            <a:off x="3765641" y="2978463"/>
            <a:ext cx="1614775" cy="304801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</a:p>
        </p:txBody>
      </p:sp>
      <p:grpSp>
        <p:nvGrpSpPr>
          <p:cNvPr id="369" name="Group 369"/>
          <p:cNvGrpSpPr/>
          <p:nvPr/>
        </p:nvGrpSpPr>
        <p:grpSpPr>
          <a:xfrm>
            <a:off x="3763584" y="2039985"/>
            <a:ext cx="1614775" cy="304801"/>
            <a:chOff x="0" y="0"/>
            <a:chExt cx="1614774" cy="304800"/>
          </a:xfrm>
        </p:grpSpPr>
        <p:sp>
          <p:nvSpPr>
            <p:cNvPr id="367" name="Shape 367"/>
            <p:cNvSpPr/>
            <p:nvPr/>
          </p:nvSpPr>
          <p:spPr>
            <a:xfrm>
              <a:off x="0" y="0"/>
              <a:ext cx="1614775" cy="304800"/>
            </a:xfrm>
            <a:prstGeom prst="rightArrow">
              <a:avLst>
                <a:gd name="adj1" fmla="val 65968"/>
                <a:gd name="adj2" fmla="val 85375"/>
              </a:avLst>
            </a:prstGeom>
            <a:solidFill>
              <a:srgbClr val="7F7F7F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uFillTx/>
                </a:defRPr>
              </a:pPr>
            </a:p>
          </p:txBody>
        </p:sp>
        <p:sp>
          <p:nvSpPr>
            <p:cNvPr id="368" name="Shape 368"/>
            <p:cNvSpPr/>
            <p:nvPr/>
          </p:nvSpPr>
          <p:spPr>
            <a:xfrm>
              <a:off x="0" y="63500"/>
              <a:ext cx="144311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uFillTx/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FFFFFF"/>
                  </a:solidFill>
                </a:rPr>
                <a:t>create service (HTTP)</a:t>
              </a:r>
            </a:p>
          </p:txBody>
        </p:sp>
      </p:grpSp>
      <p:grpSp>
        <p:nvGrpSpPr>
          <p:cNvPr id="372" name="Group 372"/>
          <p:cNvGrpSpPr/>
          <p:nvPr/>
        </p:nvGrpSpPr>
        <p:grpSpPr>
          <a:xfrm>
            <a:off x="3765641" y="2675071"/>
            <a:ext cx="1614775" cy="304801"/>
            <a:chOff x="0" y="0"/>
            <a:chExt cx="1614774" cy="304800"/>
          </a:xfrm>
        </p:grpSpPr>
        <p:sp>
          <p:nvSpPr>
            <p:cNvPr id="370" name="Shape 370"/>
            <p:cNvSpPr/>
            <p:nvPr/>
          </p:nvSpPr>
          <p:spPr>
            <a:xfrm>
              <a:off x="0" y="0"/>
              <a:ext cx="1614775" cy="304800"/>
            </a:xfrm>
            <a:prstGeom prst="rightArrow">
              <a:avLst>
                <a:gd name="adj1" fmla="val 65968"/>
                <a:gd name="adj2" fmla="val 85375"/>
              </a:avLst>
            </a:prstGeom>
            <a:solidFill>
              <a:srgbClr val="7F7F7F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uFillTx/>
                </a:defRPr>
              </a:pPr>
            </a:p>
          </p:txBody>
        </p:sp>
        <p:sp>
          <p:nvSpPr>
            <p:cNvPr id="371" name="Shape 371"/>
            <p:cNvSpPr/>
            <p:nvPr/>
          </p:nvSpPr>
          <p:spPr>
            <a:xfrm>
              <a:off x="0" y="63500"/>
              <a:ext cx="144311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uFillTx/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FFFFFF"/>
                  </a:solidFill>
                </a:rPr>
                <a:t>bind service (HTTP)</a:t>
              </a:r>
            </a:p>
          </p:txBody>
        </p:sp>
      </p:grpSp>
      <p:sp>
        <p:nvSpPr>
          <p:cNvPr id="373" name="Shape 373"/>
          <p:cNvSpPr/>
          <p:nvPr>
            <p:ph type="title" idx="4294967295"/>
          </p:nvPr>
        </p:nvSpPr>
        <p:spPr>
          <a:xfrm>
            <a:off x="231245" y="131534"/>
            <a:ext cx="8410576" cy="46037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6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6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</a:rPr>
              <a:t>Service create and bind</a:t>
            </a:r>
          </a:p>
        </p:txBody>
      </p:sp>
    </p:spTree>
  </p:cSld>
  <p:clrMapOvr>
    <a:masterClrMapping/>
  </p:clrMapOvr>
  <p:transition spd="slow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nodeType="afterEffect" presetClass="entr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clickEffect" presetClass="entr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6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nodeType="afterEffect" presetClass="entr" presetSubtype="2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20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nodeType="afterEffect" presetClass="entr" presetSubtype="2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24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nodeType="afterEffect" presetClass="entr" presetSubtype="2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28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presetClass="entr" presetSubtype="8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3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nodeType="afterEffect" presetClass="entr" presetSubtype="8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7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nodeType="clickEffect" presetClass="entr" presetSubtype="8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2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nodeType="afterEffect" presetClass="entr" presetSubtype="2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46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nodeType="afterEffect" presetClass="entr" presetSubtype="2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50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presetClass="entr" presetSubtype="4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55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nodeType="afterEffect" presetClass="entr" presetSubtype="0" presetID="10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9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nodeType="clickEffect" presetClass="entr" presetSubtype="2" presetID="2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64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6" grpId="11"/>
      <p:bldP build="whole" bldLvl="1" animBg="1" rev="0" advAuto="0" spid="330" grpId="10"/>
      <p:bldP build="whole" bldLvl="1" animBg="1" rev="0" advAuto="0" spid="329" grpId="4"/>
      <p:bldP build="whole" bldLvl="1" animBg="1" rev="0" advAuto="0" spid="360" grpId="6"/>
      <p:bldP build="whole" bldLvl="1" animBg="1" rev="0" advAuto="0" spid="328" grpId="13"/>
      <p:bldP build="whole" bldLvl="1" animBg="1" rev="0" advAuto="0" spid="364" grpId="14"/>
      <p:bldP build="whole" bldLvl="1" animBg="1" rev="0" advAuto="0" spid="372" grpId="8"/>
      <p:bldP build="whole" bldLvl="1" animBg="1" rev="0" advAuto="0" spid="365" grpId="5"/>
      <p:bldP build="whole" bldLvl="1" animBg="1" rev="0" advAuto="0" spid="369" grpId="2"/>
      <p:bldP build="whole" bldLvl="1" animBg="1" rev="0" advAuto="0" spid="359" grpId="1"/>
      <p:bldP build="whole" bldLvl="1" animBg="1" rev="0" advAuto="0" spid="353" grpId="12"/>
      <p:bldP build="whole" bldLvl="1" animBg="1" rev="0" advAuto="0" spid="363" grpId="7"/>
      <p:bldP build="whole" bldLvl="1" animBg="1" rev="0" advAuto="0" spid="336" grpId="9"/>
      <p:bldP build="whole" bldLvl="1" animBg="1" rev="0" advAuto="0" spid="333" grpId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/>
        </p:nvSpPr>
        <p:spPr>
          <a:xfrm>
            <a:off x="1251854" y="686608"/>
            <a:ext cx="6640292" cy="3783209"/>
          </a:xfrm>
          <a:prstGeom prst="roundRect">
            <a:avLst>
              <a:gd name="adj" fmla="val 0"/>
            </a:avLst>
          </a:prstGeom>
          <a:solidFill>
            <a:srgbClr val="A7A7A7">
              <a:alpha val="1911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76" name="Shape 37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</a:fld>
          </a:p>
        </p:txBody>
      </p:sp>
      <p:sp>
        <p:nvSpPr>
          <p:cNvPr id="377" name="Shape 377"/>
          <p:cNvSpPr/>
          <p:nvPr/>
        </p:nvSpPr>
        <p:spPr>
          <a:xfrm>
            <a:off x="1300929" y="2663448"/>
            <a:ext cx="6541568" cy="388404"/>
          </a:xfrm>
          <a:prstGeom prst="roundRect">
            <a:avLst>
              <a:gd name="adj" fmla="val 13079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  <a:latin typeface="Avenir Next"/>
                <a:ea typeface="Avenir Next"/>
                <a:cs typeface="Avenir Next"/>
                <a:sym typeface="Avenir Next"/>
              </a:rPr>
              <a:t>        </a:t>
            </a:r>
            <a:r>
              <a:rPr sz="17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  <a:latin typeface="Avenir Next"/>
                <a:ea typeface="Avenir Next"/>
                <a:cs typeface="Avenir Next"/>
                <a:sym typeface="Avenir Next"/>
              </a:rPr>
              <a:t>Loggregator</a:t>
            </a:r>
          </a:p>
        </p:txBody>
      </p:sp>
      <p:sp>
        <p:nvSpPr>
          <p:cNvPr id="378" name="Shape 378"/>
          <p:cNvSpPr/>
          <p:nvPr/>
        </p:nvSpPr>
        <p:spPr>
          <a:xfrm>
            <a:off x="4554564" y="1859719"/>
            <a:ext cx="3302001" cy="758534"/>
          </a:xfrm>
          <a:prstGeom prst="roundRect">
            <a:avLst>
              <a:gd name="adj" fmla="val 6697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>
            <a:lvl1pPr>
              <a:defRPr sz="15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5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DEA Pool</a:t>
            </a:r>
          </a:p>
        </p:txBody>
      </p:sp>
      <p:sp>
        <p:nvSpPr>
          <p:cNvPr id="379" name="Shape 379"/>
          <p:cNvSpPr/>
          <p:nvPr/>
        </p:nvSpPr>
        <p:spPr>
          <a:xfrm>
            <a:off x="1295559" y="722862"/>
            <a:ext cx="6552308" cy="356688"/>
          </a:xfrm>
          <a:prstGeom prst="roundRect">
            <a:avLst>
              <a:gd name="adj" fmla="val 14006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  <a:latin typeface="Avenir Next"/>
                <a:ea typeface="Avenir Next"/>
                <a:cs typeface="Avenir Next"/>
                <a:sym typeface="Avenir Next"/>
              </a:rPr>
              <a:t>        </a:t>
            </a:r>
            <a:r>
              <a:rPr sz="17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  <a:latin typeface="Avenir Next"/>
                <a:ea typeface="Avenir Next"/>
                <a:cs typeface="Avenir Next"/>
                <a:sym typeface="Avenir Next"/>
              </a:rPr>
              <a:t>Router</a:t>
            </a:r>
          </a:p>
        </p:txBody>
      </p:sp>
      <p:pic>
        <p:nvPicPr>
          <p:cNvPr id="380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4179" y="801063"/>
            <a:ext cx="241301" cy="241301"/>
          </a:xfrm>
          <a:prstGeom prst="rect">
            <a:avLst/>
          </a:prstGeom>
          <a:ln w="3175">
            <a:miter lim="400000"/>
          </a:ln>
        </p:spPr>
      </p:pic>
      <p:sp>
        <p:nvSpPr>
          <p:cNvPr id="381" name="Shape 381"/>
          <p:cNvSpPr/>
          <p:nvPr/>
        </p:nvSpPr>
        <p:spPr>
          <a:xfrm>
            <a:off x="1295559" y="1116562"/>
            <a:ext cx="6552308" cy="334684"/>
          </a:xfrm>
          <a:prstGeom prst="roundRect">
            <a:avLst>
              <a:gd name="adj" fmla="val 14927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  <a:latin typeface="Avenir Next"/>
                <a:ea typeface="Avenir Next"/>
                <a:cs typeface="Avenir Next"/>
                <a:sym typeface="Avenir Next"/>
              </a:rPr>
              <a:t>       </a:t>
            </a: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  <a:latin typeface="Avenir Next"/>
                <a:ea typeface="Avenir Next"/>
                <a:cs typeface="Avenir Next"/>
                <a:sym typeface="Avenir Next"/>
              </a:rPr>
              <a:t>Cloud Controller</a:t>
            </a:r>
          </a:p>
        </p:txBody>
      </p:sp>
      <p:pic>
        <p:nvPicPr>
          <p:cNvPr id="382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7556" y="1162099"/>
            <a:ext cx="192301" cy="247244"/>
          </a:xfrm>
          <a:prstGeom prst="rect">
            <a:avLst/>
          </a:prstGeom>
          <a:ln w="3175">
            <a:miter lim="400000"/>
          </a:ln>
        </p:spPr>
      </p:pic>
      <p:sp>
        <p:nvSpPr>
          <p:cNvPr id="383" name="Shape 383"/>
          <p:cNvSpPr/>
          <p:nvPr/>
        </p:nvSpPr>
        <p:spPr>
          <a:xfrm>
            <a:off x="1295559" y="3502821"/>
            <a:ext cx="3176522" cy="332030"/>
          </a:xfrm>
          <a:prstGeom prst="roundRect">
            <a:avLst>
              <a:gd name="adj" fmla="val 14753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 BOSH Director</a:t>
            </a:r>
          </a:p>
        </p:txBody>
      </p:sp>
      <p:sp>
        <p:nvSpPr>
          <p:cNvPr id="384" name="Shape 384"/>
          <p:cNvSpPr/>
          <p:nvPr/>
        </p:nvSpPr>
        <p:spPr>
          <a:xfrm>
            <a:off x="4554564" y="3502821"/>
            <a:ext cx="3302001" cy="340587"/>
          </a:xfrm>
          <a:prstGeom prst="roundRect">
            <a:avLst>
              <a:gd name="adj" fmla="val 14915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BOSH Agent</a:t>
            </a:r>
          </a:p>
        </p:txBody>
      </p:sp>
      <p:sp>
        <p:nvSpPr>
          <p:cNvPr id="385" name="Shape 385"/>
          <p:cNvSpPr/>
          <p:nvPr/>
        </p:nvSpPr>
        <p:spPr>
          <a:xfrm>
            <a:off x="1295559" y="1482214"/>
            <a:ext cx="3176522" cy="334683"/>
          </a:xfrm>
          <a:prstGeom prst="roundRect">
            <a:avLst>
              <a:gd name="adj" fmla="val 14602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 UAA/Login Servers</a:t>
            </a:r>
          </a:p>
        </p:txBody>
      </p:sp>
      <p:pic>
        <p:nvPicPr>
          <p:cNvPr id="386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27656" y="1563371"/>
            <a:ext cx="317501" cy="173183"/>
          </a:xfrm>
          <a:prstGeom prst="rect">
            <a:avLst/>
          </a:prstGeom>
          <a:ln w="3175">
            <a:miter lim="400000"/>
          </a:ln>
        </p:spPr>
      </p:pic>
      <p:sp>
        <p:nvSpPr>
          <p:cNvPr id="387" name="Shape 387"/>
          <p:cNvSpPr/>
          <p:nvPr/>
        </p:nvSpPr>
        <p:spPr>
          <a:xfrm>
            <a:off x="4554564" y="1488140"/>
            <a:ext cx="3302001" cy="334684"/>
          </a:xfrm>
          <a:prstGeom prst="roundRect">
            <a:avLst>
              <a:gd name="adj" fmla="val 15179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  Health Manager</a:t>
            </a:r>
          </a:p>
        </p:txBody>
      </p:sp>
      <p:pic>
        <p:nvPicPr>
          <p:cNvPr id="388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88029" y="1545714"/>
            <a:ext cx="241301" cy="227107"/>
          </a:xfrm>
          <a:prstGeom prst="rect">
            <a:avLst/>
          </a:prstGeom>
          <a:ln w="3175">
            <a:miter lim="400000"/>
          </a:ln>
        </p:spPr>
      </p:pic>
      <p:sp>
        <p:nvSpPr>
          <p:cNvPr id="389" name="Shape 389"/>
          <p:cNvSpPr/>
          <p:nvPr/>
        </p:nvSpPr>
        <p:spPr>
          <a:xfrm>
            <a:off x="1295559" y="1856289"/>
            <a:ext cx="3176522" cy="770484"/>
          </a:xfrm>
          <a:prstGeom prst="roundRect">
            <a:avLst>
              <a:gd name="adj" fmla="val 6343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>
            <a:lvl1pPr>
              <a:defRPr sz="16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Service Broker Node(s)</a:t>
            </a:r>
          </a:p>
        </p:txBody>
      </p:sp>
      <p:pic>
        <p:nvPicPr>
          <p:cNvPr id="390" name="pasted-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288135" y="1997196"/>
            <a:ext cx="308223" cy="290092"/>
          </a:xfrm>
          <a:prstGeom prst="rect">
            <a:avLst/>
          </a:prstGeom>
          <a:ln w="3175">
            <a:miter lim="400000"/>
          </a:ln>
        </p:spPr>
      </p:pic>
      <p:pic>
        <p:nvPicPr>
          <p:cNvPr id="391" name="pasted-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685010" y="2002713"/>
            <a:ext cx="306867" cy="288816"/>
          </a:xfrm>
          <a:prstGeom prst="rect">
            <a:avLst/>
          </a:prstGeom>
          <a:ln w="3175">
            <a:miter lim="400000"/>
          </a:ln>
        </p:spPr>
      </p:pic>
      <p:pic>
        <p:nvPicPr>
          <p:cNvPr id="392" name="pasted-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107285" y="2002713"/>
            <a:ext cx="308223" cy="290092"/>
          </a:xfrm>
          <a:prstGeom prst="rect">
            <a:avLst/>
          </a:prstGeom>
          <a:ln w="3175">
            <a:miter lim="400000"/>
          </a:ln>
        </p:spPr>
      </p:pic>
      <p:sp>
        <p:nvSpPr>
          <p:cNvPr id="393" name="Shape 393"/>
          <p:cNvSpPr/>
          <p:nvPr/>
        </p:nvSpPr>
        <p:spPr>
          <a:xfrm>
            <a:off x="1287435" y="3085998"/>
            <a:ext cx="6568555" cy="383907"/>
          </a:xfrm>
          <a:prstGeom prst="roundRect">
            <a:avLst>
              <a:gd name="adj" fmla="val 13232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 Messaging (NATS)</a:t>
            </a:r>
          </a:p>
        </p:txBody>
      </p:sp>
      <p:pic>
        <p:nvPicPr>
          <p:cNvPr id="394" name="pasted-image.pd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51479" y="3204705"/>
            <a:ext cx="266701" cy="215901"/>
          </a:xfrm>
          <a:prstGeom prst="rect">
            <a:avLst/>
          </a:prstGeom>
          <a:ln w="3175">
            <a:miter lim="400000"/>
          </a:ln>
        </p:spPr>
      </p:pic>
      <p:pic>
        <p:nvPicPr>
          <p:cNvPr id="395" name="pasted-image.pdf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688029" y="2349612"/>
            <a:ext cx="241301" cy="228601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99" name="Group 399"/>
          <p:cNvGrpSpPr/>
          <p:nvPr/>
        </p:nvGrpSpPr>
        <p:grpSpPr>
          <a:xfrm>
            <a:off x="4589025" y="1929922"/>
            <a:ext cx="964158" cy="385764"/>
            <a:chOff x="0" y="0"/>
            <a:chExt cx="964156" cy="385763"/>
          </a:xfrm>
        </p:grpSpPr>
        <p:pic>
          <p:nvPicPr>
            <p:cNvPr id="396" name="pasted-image.pdf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391790" y="78358"/>
              <a:ext cx="156717" cy="22904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397" name="pasted-image.pdf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940298" cy="385764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398" name="pasted-image.pdf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783330" y="78358"/>
              <a:ext cx="180827" cy="22904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pic>
        <p:nvPicPr>
          <p:cNvPr id="400" name="pasted-image.pdf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353056" y="3546010"/>
            <a:ext cx="241301" cy="241301"/>
          </a:xfrm>
          <a:prstGeom prst="rect">
            <a:avLst/>
          </a:prstGeom>
          <a:ln w="3175">
            <a:miter lim="400000"/>
          </a:ln>
        </p:spPr>
      </p:pic>
      <p:pic>
        <p:nvPicPr>
          <p:cNvPr id="401" name="pasted-image.pdf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4621557" y="3558679"/>
            <a:ext cx="241301" cy="241301"/>
          </a:xfrm>
          <a:prstGeom prst="rect">
            <a:avLst/>
          </a:prstGeom>
          <a:ln w="3175">
            <a:miter lim="400000"/>
          </a:ln>
        </p:spPr>
      </p:pic>
      <p:sp>
        <p:nvSpPr>
          <p:cNvPr id="402" name="Shape 402"/>
          <p:cNvSpPr/>
          <p:nvPr/>
        </p:nvSpPr>
        <p:spPr>
          <a:xfrm>
            <a:off x="1317151" y="2698338"/>
            <a:ext cx="335356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solidFill>
                  <a:srgbClr val="FFFFFF"/>
                </a:solidFill>
                <a:uFillTx/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</a:t>
            </a:r>
          </a:p>
        </p:txBody>
      </p:sp>
      <p:sp>
        <p:nvSpPr>
          <p:cNvPr id="403" name="Shape 403"/>
          <p:cNvSpPr/>
          <p:nvPr/>
        </p:nvSpPr>
        <p:spPr>
          <a:xfrm>
            <a:off x="1287436" y="3870905"/>
            <a:ext cx="6568554" cy="549733"/>
          </a:xfrm>
          <a:prstGeom prst="roundRect">
            <a:avLst>
              <a:gd name="adj" fmla="val 9210"/>
            </a:avLst>
          </a:prstGeom>
          <a:solidFill>
            <a:srgbClr val="5E5E5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IaaS</a:t>
            </a:r>
          </a:p>
        </p:txBody>
      </p:sp>
      <p:pic>
        <p:nvPicPr>
          <p:cNvPr id="404" name="droppedImage.tiff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2297200" y="3943650"/>
            <a:ext cx="423040" cy="42303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5" name="pasted-image.pdf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3013380" y="3941781"/>
            <a:ext cx="424346" cy="424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6" name="droppedImage.tiff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3730866" y="3920874"/>
            <a:ext cx="1149989" cy="42434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7" name="droppedImage.tiff"/>
          <p:cNvPicPr/>
          <p:nvPr/>
        </p:nvPicPr>
        <p:blipFill>
          <a:blip r:embed="rId16">
            <a:extLst/>
          </a:blip>
          <a:srcRect l="12296" t="1162" r="16473" b="27441"/>
          <a:stretch>
            <a:fillRect/>
          </a:stretch>
        </p:blipFill>
        <p:spPr>
          <a:xfrm>
            <a:off x="5173994" y="3917936"/>
            <a:ext cx="424347" cy="424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pasted-image.png"/>
          <p:cNvPicPr/>
          <p:nvPr/>
        </p:nvPicPr>
        <p:blipFill>
          <a:blip r:embed="rId17">
            <a:extLst/>
          </a:blip>
          <a:srcRect l="29203" t="14258" r="29203" b="28296"/>
          <a:stretch>
            <a:fillRect/>
          </a:stretch>
        </p:blipFill>
        <p:spPr>
          <a:xfrm>
            <a:off x="5891481" y="3917936"/>
            <a:ext cx="460866" cy="42434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pasted-image.png"/>
          <p:cNvPicPr/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6645393" y="3917850"/>
            <a:ext cx="524193" cy="4243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3" name="Group 413"/>
          <p:cNvGrpSpPr/>
          <p:nvPr/>
        </p:nvGrpSpPr>
        <p:grpSpPr>
          <a:xfrm>
            <a:off x="5670127" y="1929922"/>
            <a:ext cx="964157" cy="385764"/>
            <a:chOff x="0" y="0"/>
            <a:chExt cx="964156" cy="385763"/>
          </a:xfrm>
        </p:grpSpPr>
        <p:pic>
          <p:nvPicPr>
            <p:cNvPr id="410" name="pasted-image.pdf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391790" y="78358"/>
              <a:ext cx="156717" cy="22904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411" name="pasted-image.pdf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940298" cy="385764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412" name="pasted-image.pdf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783330" y="78358"/>
              <a:ext cx="180827" cy="22904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417" name="Group 417"/>
          <p:cNvGrpSpPr/>
          <p:nvPr/>
        </p:nvGrpSpPr>
        <p:grpSpPr>
          <a:xfrm>
            <a:off x="6751228" y="1929922"/>
            <a:ext cx="964158" cy="385764"/>
            <a:chOff x="0" y="0"/>
            <a:chExt cx="964156" cy="385763"/>
          </a:xfrm>
        </p:grpSpPr>
        <p:pic>
          <p:nvPicPr>
            <p:cNvPr id="414" name="pasted-image.pdf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391790" y="78358"/>
              <a:ext cx="156717" cy="22904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415" name="pasted-image.pdf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940298" cy="385764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416" name="pasted-image.pdf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783330" y="78358"/>
              <a:ext cx="180827" cy="22904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sp>
        <p:nvSpPr>
          <p:cNvPr id="418" name="Shape 418"/>
          <p:cNvSpPr/>
          <p:nvPr>
            <p:ph type="title" idx="4294967295"/>
          </p:nvPr>
        </p:nvSpPr>
        <p:spPr>
          <a:xfrm>
            <a:off x="273579" y="146964"/>
            <a:ext cx="8410576" cy="46037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6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6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</a:rPr>
              <a:t>Cloud Foundry Architecture Stack</a:t>
            </a:r>
          </a:p>
        </p:txBody>
      </p:sp>
    </p:spTree>
  </p:cSld>
  <p:clrMapOvr>
    <a:masterClrMapping/>
  </p:clrMapOvr>
  <p:transition spd="slow" advClick="1"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3600">
                <a:solidFill>
                  <a:srgbClr val="F16F3B"/>
                </a:solidFill>
                <a:uFill>
                  <a:solidFill>
                    <a:srgbClr val="F16F3B"/>
                  </a:solidFill>
                </a:uFill>
              </a:rPr>
              <a:t>What’s on Pivotal CF for an operator?</a:t>
            </a:r>
          </a:p>
        </p:txBody>
      </p:sp>
      <p:sp>
        <p:nvSpPr>
          <p:cNvPr id="421" name="Shape 42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22" name="Shape 42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</a:fld>
          </a:p>
        </p:txBody>
      </p:sp>
    </p:spTree>
  </p:cSld>
  <p:clrMapOvr>
    <a:masterClrMapping/>
  </p:clrMapOvr>
  <p:transition spd="slow" advClick="1"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</a:fld>
          </a:p>
        </p:txBody>
      </p:sp>
      <p:sp>
        <p:nvSpPr>
          <p:cNvPr id="425" name="Shape 425"/>
          <p:cNvSpPr/>
          <p:nvPr>
            <p:ph type="title" idx="4294967295"/>
          </p:nvPr>
        </p:nvSpPr>
        <p:spPr>
          <a:xfrm>
            <a:off x="366712" y="261938"/>
            <a:ext cx="8410576" cy="46037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</a:rPr>
              <a:t>Pivotal CF operations</a:t>
            </a:r>
          </a:p>
        </p:txBody>
      </p:sp>
      <p:pic>
        <p:nvPicPr>
          <p:cNvPr id="42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1287" y="1388741"/>
            <a:ext cx="1892814" cy="2366018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Shape 427"/>
          <p:cNvSpPr/>
          <p:nvPr/>
        </p:nvSpPr>
        <p:spPr>
          <a:xfrm>
            <a:off x="425454" y="3424385"/>
            <a:ext cx="4596634" cy="498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defRPr b="1" sz="2600">
                <a:solidFill>
                  <a:srgbClr val="29756E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29756E"/>
                </a:solidFill>
              </a:rPr>
              <a:t>Developer</a:t>
            </a:r>
          </a:p>
        </p:txBody>
      </p:sp>
      <p:sp>
        <p:nvSpPr>
          <p:cNvPr id="428" name="Shape 428"/>
          <p:cNvSpPr/>
          <p:nvPr/>
        </p:nvSpPr>
        <p:spPr>
          <a:xfrm>
            <a:off x="3651254" y="3424385"/>
            <a:ext cx="4596635" cy="498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defRPr b="1" sz="2600">
                <a:solidFill>
                  <a:srgbClr val="29756E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29756E"/>
                </a:solidFill>
              </a:rPr>
              <a:t>Operator</a:t>
            </a:r>
          </a:p>
        </p:txBody>
      </p:sp>
      <p:pic>
        <p:nvPicPr>
          <p:cNvPr id="429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47273" y="1537012"/>
            <a:ext cx="3404596" cy="19150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>
    <p:dissolve/>
  </p:transition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4D4D4D"/>
      </a:dk1>
      <a:lt1>
        <a:srgbClr val="FFFFFF"/>
      </a:lt1>
      <a:dk2>
        <a:srgbClr val="A7A7A7"/>
      </a:dk2>
      <a:lt2>
        <a:srgbClr val="535353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0000FF"/>
      </a:hlink>
      <a:folHlink>
        <a:srgbClr val="FF00FF"/>
      </a:folHlink>
    </a:clrScheme>
    <a:fontScheme name="Default">
      <a:majorFont>
        <a:latin typeface="Avenir Book"/>
        <a:ea typeface="Avenir Book"/>
        <a:cs typeface="Avenir Book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33928A"/>
          </a:solidFill>
          <a:prstDash val="solid"/>
          <a:round/>
        </a:ln>
        <a:effectLst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4D4D4D"/>
            </a:solidFill>
            <a:effectLst/>
            <a:uFill>
              <a:solidFill>
                <a:srgbClr val="4D4D4D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33928A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4D4D4D"/>
            </a:solidFill>
            <a:effectLst/>
            <a:uFill>
              <a:solidFill>
                <a:srgbClr val="4D4D4D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0000FF"/>
      </a:hlink>
      <a:folHlink>
        <a:srgbClr val="FF00FF"/>
      </a:folHlink>
    </a:clrScheme>
    <a:fontScheme name="Default">
      <a:majorFont>
        <a:latin typeface="Avenir Book"/>
        <a:ea typeface="Avenir Book"/>
        <a:cs typeface="Avenir Book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33928A"/>
          </a:solidFill>
          <a:prstDash val="solid"/>
          <a:round/>
        </a:ln>
        <a:effectLst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4D4D4D"/>
            </a:solidFill>
            <a:effectLst/>
            <a:uFill>
              <a:solidFill>
                <a:srgbClr val="4D4D4D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33928A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4D4D4D"/>
            </a:solidFill>
            <a:effectLst/>
            <a:uFill>
              <a:solidFill>
                <a:srgbClr val="4D4D4D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